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42"/>
  </p:notesMasterIdLst>
  <p:sldIdLst>
    <p:sldId id="325" r:id="rId2"/>
    <p:sldId id="439" r:id="rId3"/>
    <p:sldId id="380" r:id="rId4"/>
    <p:sldId id="440" r:id="rId5"/>
    <p:sldId id="442" r:id="rId6"/>
    <p:sldId id="441" r:id="rId7"/>
    <p:sldId id="443" r:id="rId8"/>
    <p:sldId id="445" r:id="rId9"/>
    <p:sldId id="450" r:id="rId10"/>
    <p:sldId id="452" r:id="rId11"/>
    <p:sldId id="453" r:id="rId12"/>
    <p:sldId id="474" r:id="rId13"/>
    <p:sldId id="455" r:id="rId14"/>
    <p:sldId id="456" r:id="rId15"/>
    <p:sldId id="459" r:id="rId16"/>
    <p:sldId id="457" r:id="rId17"/>
    <p:sldId id="472" r:id="rId18"/>
    <p:sldId id="476" r:id="rId19"/>
    <p:sldId id="477" r:id="rId20"/>
    <p:sldId id="478" r:id="rId21"/>
    <p:sldId id="479" r:id="rId22"/>
    <p:sldId id="461" r:id="rId23"/>
    <p:sldId id="480" r:id="rId24"/>
    <p:sldId id="481" r:id="rId25"/>
    <p:sldId id="482" r:id="rId26"/>
    <p:sldId id="483" r:id="rId27"/>
    <p:sldId id="489" r:id="rId28"/>
    <p:sldId id="464" r:id="rId29"/>
    <p:sldId id="463" r:id="rId30"/>
    <p:sldId id="490" r:id="rId31"/>
    <p:sldId id="466" r:id="rId32"/>
    <p:sldId id="484" r:id="rId33"/>
    <p:sldId id="467" r:id="rId34"/>
    <p:sldId id="468" r:id="rId35"/>
    <p:sldId id="485" r:id="rId36"/>
    <p:sldId id="486" r:id="rId37"/>
    <p:sldId id="487" r:id="rId38"/>
    <p:sldId id="502" r:id="rId39"/>
    <p:sldId id="491" r:id="rId40"/>
    <p:sldId id="47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293"/>
    <a:srgbClr val="FD6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7"/>
    <p:restoredTop sz="83811"/>
  </p:normalViewPr>
  <p:slideViewPr>
    <p:cSldViewPr snapToGrid="0" snapToObjects="1">
      <p:cViewPr varScale="1">
        <p:scale>
          <a:sx n="42" d="100"/>
          <a:sy n="42" d="100"/>
        </p:scale>
        <p:origin x="3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Guarnera" userId="3f46a04c-a55c-429e-aa7b-aa79e50206d3" providerId="ADAL" clId="{9E81BE7E-24A0-384C-A509-AE74F803F947}"/>
    <pc:docChg chg="addSld modSld">
      <pc:chgData name="Heather Guarnera" userId="3f46a04c-a55c-429e-aa7b-aa79e50206d3" providerId="ADAL" clId="{9E81BE7E-24A0-384C-A509-AE74F803F947}" dt="2023-11-09T11:56:18.697" v="28"/>
      <pc:docMkLst>
        <pc:docMk/>
      </pc:docMkLst>
      <pc:sldChg chg="addSp modSp mod">
        <pc:chgData name="Heather Guarnera" userId="3f46a04c-a55c-429e-aa7b-aa79e50206d3" providerId="ADAL" clId="{9E81BE7E-24A0-384C-A509-AE74F803F947}" dt="2023-11-09T11:54:11.266" v="11" actId="1076"/>
        <pc:sldMkLst>
          <pc:docMk/>
          <pc:sldMk cId="3224555993" sldId="325"/>
        </pc:sldMkLst>
      </pc:sldChg>
      <pc:sldChg chg="modSp mod">
        <pc:chgData name="Heather Guarnera" userId="3f46a04c-a55c-429e-aa7b-aa79e50206d3" providerId="ADAL" clId="{9E81BE7E-24A0-384C-A509-AE74F803F947}" dt="2023-11-09T11:55:40.284" v="27" actId="20577"/>
        <pc:sldMkLst>
          <pc:docMk/>
          <pc:sldMk cId="2279712248" sldId="487"/>
        </pc:sldMkLst>
      </pc:sldChg>
      <pc:sldChg chg="add">
        <pc:chgData name="Heather Guarnera" userId="3f46a04c-a55c-429e-aa7b-aa79e50206d3" providerId="ADAL" clId="{9E81BE7E-24A0-384C-A509-AE74F803F947}" dt="2023-11-09T11:56:18.697" v="28"/>
        <pc:sldMkLst>
          <pc:docMk/>
          <pc:sldMk cId="1887148355" sldId="491"/>
        </pc:sldMkLst>
      </pc:sldChg>
      <pc:sldChg chg="add">
        <pc:chgData name="Heather Guarnera" userId="3f46a04c-a55c-429e-aa7b-aa79e50206d3" providerId="ADAL" clId="{9E81BE7E-24A0-384C-A509-AE74F803F947}" dt="2023-11-09T11:56:18.697" v="28"/>
        <pc:sldMkLst>
          <pc:docMk/>
          <pc:sldMk cId="1555571663" sldId="502"/>
        </pc:sldMkLst>
      </pc:sldChg>
    </pc:docChg>
  </pc:docChgLst>
  <pc:docChgLst>
    <pc:chgData name="Heather Guarnera" userId="3f46a04c-a55c-429e-aa7b-aa79e50206d3" providerId="ADAL" clId="{ADFCE8F7-F0AE-AE4B-B47F-F6466D6F6B69}"/>
    <pc:docChg chg="custSel modSld">
      <pc:chgData name="Heather Guarnera" userId="3f46a04c-a55c-429e-aa7b-aa79e50206d3" providerId="ADAL" clId="{ADFCE8F7-F0AE-AE4B-B47F-F6466D6F6B69}" dt="2025-07-01T14:18:15.618" v="52" actId="1076"/>
      <pc:docMkLst>
        <pc:docMk/>
      </pc:docMkLst>
      <pc:sldChg chg="modSp mod">
        <pc:chgData name="Heather Guarnera" userId="3f46a04c-a55c-429e-aa7b-aa79e50206d3" providerId="ADAL" clId="{ADFCE8F7-F0AE-AE4B-B47F-F6466D6F6B69}" dt="2025-07-01T14:18:15.618" v="52" actId="1076"/>
        <pc:sldMkLst>
          <pc:docMk/>
          <pc:sldMk cId="3224555993" sldId="325"/>
        </pc:sldMkLst>
        <pc:spChg chg="mod">
          <ac:chgData name="Heather Guarnera" userId="3f46a04c-a55c-429e-aa7b-aa79e50206d3" providerId="ADAL" clId="{ADFCE8F7-F0AE-AE4B-B47F-F6466D6F6B69}" dt="2025-07-01T14:18:15.618" v="52" actId="1076"/>
          <ac:spMkLst>
            <pc:docMk/>
            <pc:sldMk cId="3224555993" sldId="325"/>
            <ac:spMk id="2" creationId="{479A99EE-2649-ED45-B07E-16A7DC7C58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89B5B-3776-BE4F-868C-1B2A87EE9F55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7832-957E-7B43-BA87-5190060D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55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92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metric space with zero curvature, such as the Euclidean space we all know and love, each angle of an equilateral triangle is exactly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negative curvature in a metric space indicates that an equilateral triangle has angles less than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 are some metric spaces known to be hyperbolic, such as a Poincare disk (shown here),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a metric space or graph with negative curvature, we see this sort of bending property in shortest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been shown that hyperbolic graphs embed with better accuracy into a hyperbolic space than into a Euclidean space of comparable dimension.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metric space with zero curvature, such as the Euclidean space we all know and love, each angle of an equilateral triangle is exactly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negative curvature in a metric space indicates that an equilateral triangle has angles less than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 are some metric spaces known to be hyperbolic, such as a Poincare disk (shown here),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a metric space or graph with negative curvature, we see this sort of bending property in shortest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been shown that hyperbolic graphs embed with better accuracy into a hyperbolic space than into a Euclidean space of comparable dimension.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0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17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3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5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84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0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33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9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6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53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50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1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73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08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07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89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59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AS-Level internet graph (AS is a collection of routers whose prefixes and routing policies are under common administrative control. This could be a network service provider, a large company, a university, a division of a company, or a group of companies. The AS represents a connected group of one or more blocks of IP addresses, called IP prefixes, that have been assigned to that organization and provides a single routing policy to systems outside the AS. Autonomous Systems create a two-level hierarchy for routing in the Internet)</a:t>
            </a:r>
          </a:p>
          <a:p>
            <a:r>
              <a:rPr lang="en-US" dirty="0"/>
              <a:t>	* nodes = 23752 autonomous systems (AS)</a:t>
            </a:r>
          </a:p>
          <a:p>
            <a:r>
              <a:rPr lang="en-US" dirty="0"/>
              <a:t>		* size is proportional to the logarithm of their degrees</a:t>
            </a:r>
          </a:p>
          <a:p>
            <a:r>
              <a:rPr lang="en-US" dirty="0"/>
              <a:t>		* only AS with deg &gt;3 is shown</a:t>
            </a:r>
          </a:p>
          <a:p>
            <a:r>
              <a:rPr lang="en-US" dirty="0"/>
              <a:t>		* font size of countries proportional to logarithm of the number of ASs the country has</a:t>
            </a:r>
          </a:p>
          <a:p>
            <a:r>
              <a:rPr lang="en-US" dirty="0"/>
              <a:t>		* only countries with more than 10 ASs are included</a:t>
            </a:r>
          </a:p>
          <a:p>
            <a:r>
              <a:rPr lang="en-US" dirty="0"/>
              <a:t>	* edges = 58416 AS links</a:t>
            </a:r>
          </a:p>
          <a:p>
            <a:r>
              <a:rPr lang="en-US" dirty="0"/>
              <a:t>	* data collected by the archipelago active measurement infrastructure developed by Cooperative Association for Internet Data Analysis</a:t>
            </a:r>
          </a:p>
          <a:p>
            <a:r>
              <a:rPr lang="en-US" dirty="0"/>
              <a:t>	* </a:t>
            </a:r>
            <a:r>
              <a:rPr lang="en-US" dirty="0" err="1"/>
              <a:t>hb</a:t>
            </a:r>
            <a:r>
              <a:rPr lang="en-US" dirty="0"/>
              <a:t>(G) &lt;= 2.5 (as measured from various DIMES and CAIDA data sets)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0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5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9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5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2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C76B-F481-4B46-B84D-6C9FF7B42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11C9B-4099-5C4D-8B54-9DAE6FC3C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E0679-A7C6-E14E-8539-DDC5D56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5BA7-582E-2140-8013-501BE95556AB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2A32-FCFF-6B4F-9CC9-FD9BCD88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63EB3-7D72-DB4C-AFDE-36AAC051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4FC3-190A-C940-894B-4AE7847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25167-94B0-8044-9E86-94CC0AF31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F78B-EE2D-1943-84F5-53F02ED7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990-0929-EA47-A12B-54F01F6A90B0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960DF-5DBA-994B-B183-14778DAF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1D950-8A20-A943-8117-A8E09CBB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F24E0-E21D-DA46-9F46-8C1C14B3A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4F490-3917-5C43-B015-A4ADDF33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93D7-A4C7-4241-ABE8-67A4C12D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E5D3-4781-3041-87FF-D7E5DCAFBC7E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5236-F98F-FB4D-A41A-FFD6F439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CCD7-E388-A04A-94BB-4A99D63B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A900-56CA-F94B-A7A4-1A308895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6751-F811-C040-9E4E-4EA98D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085FD-0970-424E-A8A5-C682BB7E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F7D8-1A93-3D41-8559-FE70918A9AAA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11FB-7852-FF47-A86B-1C4675E5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D7C2-5A59-A34C-B9A5-D3A81A0C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5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6947-0056-A642-818C-00ED1C27E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DA323-644D-2643-98FF-C2EF094D1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80BA5-5208-1941-9BE6-47471098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6E8-A393-7B49-8DA0-1E963770F884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908B-8D59-C848-83B3-2361B452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C1D3-42CD-A64F-85D8-E66317C4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D585-19EF-054F-B7F8-A565B9B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7AA2-8203-894A-9D0D-5156214F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FAA03-4301-F949-A038-AA8AE7FEA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F3C7-B4C8-0C4C-A19A-049C28EA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A9B-264D-914A-8790-20CEE0CB9230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55031-5C0B-B544-A983-0BB29264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2D867-4F31-F04F-B03D-4FBDAAD8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D11D-1D8C-C74A-8E29-2E30B69D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433E3-4E94-3847-BFA6-CC644CC6C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07B7-4AC9-FD48-B2B4-8D4865C9C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D5226-1B0D-7B4C-A51D-B3D7B2C6A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A05E-0817-AF44-B1A3-4272264D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1F9DD-FE5F-F94D-94DB-EA1649A2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8D-0276-F842-B20C-E5E003DD496D}" type="datetime1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3665F-C1B9-6E43-BAF5-72F75B98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2DA01-C01C-334C-8B07-5BB4C417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B4CA-C8E6-234B-8DB5-49995B23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E089E-06F0-C24B-A4B1-7E4062BE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245E-67B7-3048-B3B8-492D90AD5BC2}" type="datetime1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50516-421F-7045-A955-C44FF99B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A7FF8-5841-044E-996A-5BDCD1F1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4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5543-8F30-BF45-9F03-45E21E17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042A-A58F-D948-8267-ED87F08E420F}" type="datetime1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BBC4F-2AEB-9741-A167-353594E7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F73D3-42A3-C141-9F4B-E848C49B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0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B3E-370A-6247-A2C1-2CD4E3E1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3033-CD8B-8941-B832-E889D39F1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6D72-1F53-5840-BA6A-4DD8D85EF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2AE9E-548B-8842-985F-F6A9242C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0420-CEB4-0B48-9D83-AEDCE8CCFFB1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37943-DC54-3C42-B6F4-562485CD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6FCC1-7060-EA49-8C42-2AC92045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9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7C82-2A23-1B45-B567-83B7F4F3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3D656-0F50-AC47-80E9-C0B348DCD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AF622-F83D-ED45-865E-F241EAB37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D394F-E5F9-C34A-ADFE-172CCC00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F5B9-DE07-F440-8F4A-1B96236D1422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41C22-92DF-824D-8312-CB7416A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C75B-DBAA-D241-8A76-997FDA2D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C0006-094F-B34E-A95E-B763B8B3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62515-B95B-CA46-862A-B286B96E0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5C914-234E-1344-B41B-2B445D82A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15F45-6A6C-A54C-AFFB-D90B9D92EE06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44F4D-6A38-ED4E-A5EA-E53C2C10D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903-ED0B-4744-946C-AE382CD41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1.png"/><Relationship Id="rId10" Type="http://schemas.openxmlformats.org/officeDocument/2006/relationships/image" Target="../media/image48.png"/><Relationship Id="rId9" Type="http://schemas.openxmlformats.org/officeDocument/2006/relationships/image" Target="../media/image2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513975-F4DC-A86B-D1E8-63294AE9664B}"/>
              </a:ext>
            </a:extLst>
          </p:cNvPr>
          <p:cNvGrpSpPr/>
          <p:nvPr/>
        </p:nvGrpSpPr>
        <p:grpSpPr>
          <a:xfrm rot="10453899">
            <a:off x="1792939" y="1740675"/>
            <a:ext cx="5558122" cy="5491321"/>
            <a:chOff x="-1858802" y="3136719"/>
            <a:chExt cx="3352800" cy="3222934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00579DEC-CA4B-FABD-FDB5-668ACD274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58802" y="3678366"/>
              <a:ext cx="3352800" cy="2681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94D0AF-1419-7C40-025D-6F957D0FFEC5}"/>
                </a:ext>
              </a:extLst>
            </p:cNvPr>
            <p:cNvSpPr/>
            <p:nvPr/>
          </p:nvSpPr>
          <p:spPr>
            <a:xfrm>
              <a:off x="609600" y="5181600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8D07B2-375E-192D-A1A6-DBF2775858A8}"/>
                </a:ext>
              </a:extLst>
            </p:cNvPr>
            <p:cNvSpPr/>
            <p:nvPr/>
          </p:nvSpPr>
          <p:spPr>
            <a:xfrm>
              <a:off x="466226" y="313671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dirty="0">
                <a:latin typeface="Cambria Math" pitchFamily="18" charset="0"/>
                <a:ea typeface="Cambria Math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EE-2649-ED45-B07E-16A7DC7C5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30760"/>
            <a:ext cx="6858000" cy="1542930"/>
          </a:xfrm>
        </p:spPr>
        <p:txBody>
          <a:bodyPr>
            <a:normAutofit/>
          </a:bodyPr>
          <a:lstStyle/>
          <a:p>
            <a:r>
              <a:rPr lang="en-US" dirty="0"/>
              <a:t>Negative curvature in real-world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414D-3FF4-6722-87EE-F6EC7644B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075" y="5701701"/>
            <a:ext cx="6858000" cy="1149178"/>
          </a:xfrm>
        </p:spPr>
        <p:txBody>
          <a:bodyPr/>
          <a:lstStyle/>
          <a:p>
            <a:r>
              <a:rPr lang="en-US" sz="2400" dirty="0"/>
              <a:t>Heather M. Guarnera</a:t>
            </a:r>
          </a:p>
          <a:p>
            <a:r>
              <a:rPr lang="en-US" dirty="0"/>
              <a:t>The College of Wooster</a:t>
            </a:r>
          </a:p>
        </p:txBody>
      </p:sp>
    </p:spTree>
    <p:extLst>
      <p:ext uri="{BB962C8B-B14F-4D97-AF65-F5344CB8AC3E}">
        <p14:creationId xmlns:p14="http://schemas.microsoft.com/office/powerpoint/2010/main" val="32245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CFAFF14-1BE5-6E1F-F79F-52D338D2CE1E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blipFill>
                <a:blip r:embed="rId3"/>
                <a:stretch>
                  <a:fillRect l="-729" t="-256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E654D86D-D67A-BC56-0C16-61A846BA1CFE}"/>
              </a:ext>
            </a:extLst>
          </p:cNvPr>
          <p:cNvSpPr/>
          <p:nvPr/>
        </p:nvSpPr>
        <p:spPr>
          <a:xfrm>
            <a:off x="539746" y="3556309"/>
            <a:ext cx="3609047" cy="919794"/>
          </a:xfrm>
          <a:custGeom>
            <a:avLst/>
            <a:gdLst>
              <a:gd name="connsiteX0" fmla="*/ 0 w 3609047"/>
              <a:gd name="connsiteY0" fmla="*/ 919794 h 919794"/>
              <a:gd name="connsiteX1" fmla="*/ 1035780 w 3609047"/>
              <a:gd name="connsiteY1" fmla="*/ 70131 h 919794"/>
              <a:gd name="connsiteX2" fmla="*/ 1869260 w 3609047"/>
              <a:gd name="connsiteY2" fmla="*/ 62039 h 919794"/>
              <a:gd name="connsiteX3" fmla="*/ 2605635 w 3609047"/>
              <a:gd name="connsiteY3" fmla="*/ 62039 h 919794"/>
              <a:gd name="connsiteX4" fmla="*/ 3609047 w 3609047"/>
              <a:gd name="connsiteY4" fmla="*/ 895518 h 9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047" h="919794">
                <a:moveTo>
                  <a:pt x="0" y="919794"/>
                </a:moveTo>
                <a:cubicBezTo>
                  <a:pt x="362118" y="566442"/>
                  <a:pt x="724237" y="213090"/>
                  <a:pt x="1035780" y="70131"/>
                </a:cubicBezTo>
                <a:cubicBezTo>
                  <a:pt x="1347323" y="-72828"/>
                  <a:pt x="1869260" y="62039"/>
                  <a:pt x="1869260" y="62039"/>
                </a:cubicBezTo>
                <a:cubicBezTo>
                  <a:pt x="2130903" y="60690"/>
                  <a:pt x="2315671" y="-76874"/>
                  <a:pt x="2605635" y="62039"/>
                </a:cubicBezTo>
                <a:cubicBezTo>
                  <a:pt x="2895599" y="200952"/>
                  <a:pt x="3468785" y="903610"/>
                  <a:pt x="3609047" y="895518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FD4B30-C042-DAA5-510E-036B211E19C6}"/>
              </a:ext>
            </a:extLst>
          </p:cNvPr>
          <p:cNvSpPr/>
          <p:nvPr/>
        </p:nvSpPr>
        <p:spPr>
          <a:xfrm>
            <a:off x="565672" y="3652714"/>
            <a:ext cx="3657600" cy="895949"/>
          </a:xfrm>
          <a:custGeom>
            <a:avLst/>
            <a:gdLst>
              <a:gd name="connsiteX0" fmla="*/ 0 w 3657600"/>
              <a:gd name="connsiteY0" fmla="*/ 849671 h 895949"/>
              <a:gd name="connsiteX1" fmla="*/ 1027688 w 3657600"/>
              <a:gd name="connsiteY1" fmla="*/ 801119 h 895949"/>
              <a:gd name="connsiteX2" fmla="*/ 1788339 w 3657600"/>
              <a:gd name="connsiteY2" fmla="*/ 8 h 895949"/>
              <a:gd name="connsiteX3" fmla="*/ 2654187 w 3657600"/>
              <a:gd name="connsiteY3" fmla="*/ 784935 h 895949"/>
              <a:gd name="connsiteX4" fmla="*/ 3657600 w 3657600"/>
              <a:gd name="connsiteY4" fmla="*/ 817303 h 8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895949">
                <a:moveTo>
                  <a:pt x="0" y="849671"/>
                </a:moveTo>
                <a:cubicBezTo>
                  <a:pt x="364816" y="896200"/>
                  <a:pt x="729632" y="942729"/>
                  <a:pt x="1027688" y="801119"/>
                </a:cubicBezTo>
                <a:cubicBezTo>
                  <a:pt x="1325744" y="659509"/>
                  <a:pt x="1517256" y="2705"/>
                  <a:pt x="1788339" y="8"/>
                </a:cubicBezTo>
                <a:cubicBezTo>
                  <a:pt x="2059422" y="-2689"/>
                  <a:pt x="2342644" y="648719"/>
                  <a:pt x="2654187" y="784935"/>
                </a:cubicBezTo>
                <a:cubicBezTo>
                  <a:pt x="2965731" y="921151"/>
                  <a:pt x="3311665" y="869227"/>
                  <a:pt x="3657600" y="817303"/>
                </a:cubicBez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D01818E-3715-C3D4-1C13-30CBDE74F442}"/>
              </a:ext>
            </a:extLst>
          </p:cNvPr>
          <p:cNvSpPr/>
          <p:nvPr/>
        </p:nvSpPr>
        <p:spPr>
          <a:xfrm>
            <a:off x="623199" y="4449843"/>
            <a:ext cx="3584771" cy="883929"/>
          </a:xfrm>
          <a:custGeom>
            <a:avLst/>
            <a:gdLst>
              <a:gd name="connsiteX0" fmla="*/ 0 w 3584771"/>
              <a:gd name="connsiteY0" fmla="*/ 58511 h 883929"/>
              <a:gd name="connsiteX1" fmla="*/ 1011504 w 3584771"/>
              <a:gd name="connsiteY1" fmla="*/ 66603 h 883929"/>
              <a:gd name="connsiteX2" fmla="*/ 1747879 w 3584771"/>
              <a:gd name="connsiteY2" fmla="*/ 58511 h 883929"/>
              <a:gd name="connsiteX3" fmla="*/ 2589451 w 3584771"/>
              <a:gd name="connsiteY3" fmla="*/ 883899 h 883929"/>
              <a:gd name="connsiteX4" fmla="*/ 3584771 w 3584771"/>
              <a:gd name="connsiteY4" fmla="*/ 82787 h 88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4771" h="883929">
                <a:moveTo>
                  <a:pt x="0" y="58511"/>
                </a:moveTo>
                <a:lnTo>
                  <a:pt x="1011504" y="66603"/>
                </a:lnTo>
                <a:cubicBezTo>
                  <a:pt x="1302817" y="66603"/>
                  <a:pt x="1484888" y="-77705"/>
                  <a:pt x="1747879" y="58511"/>
                </a:cubicBezTo>
                <a:cubicBezTo>
                  <a:pt x="2010870" y="194727"/>
                  <a:pt x="2283302" y="879853"/>
                  <a:pt x="2589451" y="883899"/>
                </a:cubicBezTo>
                <a:cubicBezTo>
                  <a:pt x="2895600" y="887945"/>
                  <a:pt x="3240185" y="485366"/>
                  <a:pt x="3584771" y="82787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A161F9-7D0F-E5A6-5EC6-27B0076BFC2A}"/>
              </a:ext>
            </a:extLst>
          </p:cNvPr>
          <p:cNvSpPr/>
          <p:nvPr/>
        </p:nvSpPr>
        <p:spPr>
          <a:xfrm>
            <a:off x="573764" y="4407287"/>
            <a:ext cx="3609047" cy="1001497"/>
          </a:xfrm>
          <a:custGeom>
            <a:avLst/>
            <a:gdLst>
              <a:gd name="connsiteX0" fmla="*/ 0 w 3609047"/>
              <a:gd name="connsiteY0" fmla="*/ 95098 h 1001497"/>
              <a:gd name="connsiteX1" fmla="*/ 1076240 w 3609047"/>
              <a:gd name="connsiteY1" fmla="*/ 896210 h 1001497"/>
              <a:gd name="connsiteX2" fmla="*/ 1796431 w 3609047"/>
              <a:gd name="connsiteY2" fmla="*/ 904302 h 1001497"/>
              <a:gd name="connsiteX3" fmla="*/ 2646095 w 3609047"/>
              <a:gd name="connsiteY3" fmla="*/ 87006 h 1001497"/>
              <a:gd name="connsiteX4" fmla="*/ 3609047 w 3609047"/>
              <a:gd name="connsiteY4" fmla="*/ 62730 h 100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047" h="1001497">
                <a:moveTo>
                  <a:pt x="0" y="95098"/>
                </a:moveTo>
                <a:cubicBezTo>
                  <a:pt x="388417" y="428220"/>
                  <a:pt x="776835" y="761343"/>
                  <a:pt x="1076240" y="896210"/>
                </a:cubicBezTo>
                <a:cubicBezTo>
                  <a:pt x="1375645" y="1031077"/>
                  <a:pt x="1534788" y="1039169"/>
                  <a:pt x="1796431" y="904302"/>
                </a:cubicBezTo>
                <a:cubicBezTo>
                  <a:pt x="2058074" y="769435"/>
                  <a:pt x="2343992" y="227268"/>
                  <a:pt x="2646095" y="87006"/>
                </a:cubicBezTo>
                <a:cubicBezTo>
                  <a:pt x="2948198" y="-53256"/>
                  <a:pt x="3278622" y="4737"/>
                  <a:pt x="3609047" y="62730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DB83F9-B8BF-39E1-CD85-D881DE0C68AC}"/>
              </a:ext>
            </a:extLst>
          </p:cNvPr>
          <p:cNvSpPr/>
          <p:nvPr/>
        </p:nvSpPr>
        <p:spPr>
          <a:xfrm>
            <a:off x="563113" y="4352556"/>
            <a:ext cx="3625232" cy="1050824"/>
          </a:xfrm>
          <a:custGeom>
            <a:avLst/>
            <a:gdLst>
              <a:gd name="connsiteX0" fmla="*/ 0 w 3625232"/>
              <a:gd name="connsiteY0" fmla="*/ 132473 h 1050824"/>
              <a:gd name="connsiteX1" fmla="*/ 1043873 w 3625232"/>
              <a:gd name="connsiteY1" fmla="*/ 59645 h 1050824"/>
              <a:gd name="connsiteX2" fmla="*/ 1853077 w 3625232"/>
              <a:gd name="connsiteY2" fmla="*/ 893125 h 1050824"/>
              <a:gd name="connsiteX3" fmla="*/ 2654188 w 3625232"/>
              <a:gd name="connsiteY3" fmla="*/ 982137 h 1050824"/>
              <a:gd name="connsiteX4" fmla="*/ 3625232 w 3625232"/>
              <a:gd name="connsiteY4" fmla="*/ 124381 h 10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5232" h="1050824">
                <a:moveTo>
                  <a:pt x="0" y="132473"/>
                </a:moveTo>
                <a:cubicBezTo>
                  <a:pt x="367513" y="32671"/>
                  <a:pt x="735027" y="-67130"/>
                  <a:pt x="1043873" y="59645"/>
                </a:cubicBezTo>
                <a:cubicBezTo>
                  <a:pt x="1352719" y="186420"/>
                  <a:pt x="1584691" y="739376"/>
                  <a:pt x="1853077" y="893125"/>
                </a:cubicBezTo>
                <a:cubicBezTo>
                  <a:pt x="2121463" y="1046874"/>
                  <a:pt x="2358829" y="1110261"/>
                  <a:pt x="2654188" y="982137"/>
                </a:cubicBezTo>
                <a:cubicBezTo>
                  <a:pt x="2949547" y="854013"/>
                  <a:pt x="3416188" y="421089"/>
                  <a:pt x="3625232" y="124381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5B5A4033-31B7-650F-349C-57EA915842E6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66F129-F14C-26ED-2BD0-F48ECE3DA57A}"/>
              </a:ext>
            </a:extLst>
          </p:cNvPr>
          <p:cNvSpPr/>
          <p:nvPr/>
        </p:nvSpPr>
        <p:spPr>
          <a:xfrm>
            <a:off x="454959" y="3921136"/>
            <a:ext cx="336076" cy="1104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slice</a:t>
                </a:r>
                <a:r>
                  <a:rPr lang="en-US" dirty="0"/>
                  <a:t> of the interval from x to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blipFill>
                <a:blip r:embed="rId3"/>
                <a:stretch>
                  <a:fillRect l="-729" t="-212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7DFE61-DB78-1216-F1B7-A597188D8DA6}"/>
              </a:ext>
            </a:extLst>
          </p:cNvPr>
          <p:cNvSpPr/>
          <p:nvPr/>
        </p:nvSpPr>
        <p:spPr>
          <a:xfrm>
            <a:off x="1424569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267550-C501-3C52-AA0B-D2AC49038728}"/>
              </a:ext>
            </a:extLst>
          </p:cNvPr>
          <p:cNvSpPr/>
          <p:nvPr/>
        </p:nvSpPr>
        <p:spPr>
          <a:xfrm>
            <a:off x="2241463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56F49-DA95-897B-269B-67F2030CA2A0}"/>
              </a:ext>
            </a:extLst>
          </p:cNvPr>
          <p:cNvSpPr/>
          <p:nvPr/>
        </p:nvSpPr>
        <p:spPr>
          <a:xfrm>
            <a:off x="3011064" y="3413250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22816-43A9-DD6B-F0AB-111D098997B5}"/>
              </a:ext>
            </a:extLst>
          </p:cNvPr>
          <p:cNvSpPr/>
          <p:nvPr/>
        </p:nvSpPr>
        <p:spPr>
          <a:xfrm>
            <a:off x="3997056" y="3927213"/>
            <a:ext cx="319158" cy="10442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16" grpId="0" animBg="1"/>
      <p:bldP spid="29" grpId="0"/>
      <p:bldP spid="31" grpId="0"/>
      <p:bldP spid="37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5B5A4033-31B7-650F-349C-57EA915842E6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66F129-F14C-26ED-2BD0-F48ECE3DA57A}"/>
              </a:ext>
            </a:extLst>
          </p:cNvPr>
          <p:cNvSpPr/>
          <p:nvPr/>
        </p:nvSpPr>
        <p:spPr>
          <a:xfrm>
            <a:off x="454959" y="3921136"/>
            <a:ext cx="336076" cy="1104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slice</a:t>
                </a:r>
                <a:r>
                  <a:rPr lang="en-US" dirty="0"/>
                  <a:t> of the interval from x to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blipFill>
                <a:blip r:embed="rId3"/>
                <a:stretch>
                  <a:fillRect l="-729" t="-212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7DFE61-DB78-1216-F1B7-A597188D8DA6}"/>
              </a:ext>
            </a:extLst>
          </p:cNvPr>
          <p:cNvSpPr/>
          <p:nvPr/>
        </p:nvSpPr>
        <p:spPr>
          <a:xfrm>
            <a:off x="1424569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267550-C501-3C52-AA0B-D2AC49038728}"/>
              </a:ext>
            </a:extLst>
          </p:cNvPr>
          <p:cNvSpPr/>
          <p:nvPr/>
        </p:nvSpPr>
        <p:spPr>
          <a:xfrm>
            <a:off x="2241463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56F49-DA95-897B-269B-67F2030CA2A0}"/>
              </a:ext>
            </a:extLst>
          </p:cNvPr>
          <p:cNvSpPr/>
          <p:nvPr/>
        </p:nvSpPr>
        <p:spPr>
          <a:xfrm>
            <a:off x="3011064" y="3413250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22816-43A9-DD6B-F0AB-111D098997B5}"/>
              </a:ext>
            </a:extLst>
          </p:cNvPr>
          <p:cNvSpPr/>
          <p:nvPr/>
        </p:nvSpPr>
        <p:spPr>
          <a:xfrm>
            <a:off x="3997056" y="3927213"/>
            <a:ext cx="319158" cy="10442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D38266-9F22-3F7D-BC18-F5F4B28EE5F5}"/>
                  </a:ext>
                </a:extLst>
              </p:cNvPr>
              <p:cNvSpPr txBox="1"/>
              <p:nvPr/>
            </p:nvSpPr>
            <p:spPr>
              <a:xfrm>
                <a:off x="3949722" y="2317690"/>
                <a:ext cx="4975310" cy="9447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said to be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-thin</a:t>
                </a:r>
                <a:r>
                  <a:rPr lang="en-US" dirty="0">
                    <a:solidFill>
                      <a:schemeClr val="tx1"/>
                    </a:solidFill>
                  </a:rPr>
                  <a:t> if any two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the slice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at most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apart, where integer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satisfies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D38266-9F22-3F7D-BC18-F5F4B28E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22" y="2317690"/>
                <a:ext cx="4975310" cy="944746"/>
              </a:xfrm>
              <a:prstGeom prst="rect">
                <a:avLst/>
              </a:prstGeom>
              <a:blipFill>
                <a:blip r:embed="rId9"/>
                <a:stretch>
                  <a:fillRect l="-761" t="-1299" b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EF6A0-41C2-6D21-D126-E976309AB2C3}"/>
                  </a:ext>
                </a:extLst>
              </p:cNvPr>
              <p:cNvSpPr txBox="1"/>
              <p:nvPr/>
            </p:nvSpPr>
            <p:spPr>
              <a:xfrm>
                <a:off x="5227561" y="3687443"/>
                <a:ext cx="3769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2-thin.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EF6A0-41C2-6D21-D126-E976309A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3687443"/>
                <a:ext cx="3769136" cy="369332"/>
              </a:xfrm>
              <a:prstGeom prst="rect">
                <a:avLst/>
              </a:prstGeom>
              <a:blipFill>
                <a:blip r:embed="rId10"/>
                <a:stretch>
                  <a:fillRect l="-134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04E68-CBB4-EC86-1ACD-F40F51EA86F7}"/>
                  </a:ext>
                </a:extLst>
              </p:cNvPr>
              <p:cNvSpPr txBox="1"/>
              <p:nvPr/>
            </p:nvSpPr>
            <p:spPr>
              <a:xfrm>
                <a:off x="5227561" y="5912201"/>
                <a:ext cx="29194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small constant in many real-world networks!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04E68-CBB4-EC86-1ACD-F40F51EA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5912201"/>
                <a:ext cx="2919477" cy="646331"/>
              </a:xfrm>
              <a:prstGeom prst="rect">
                <a:avLst/>
              </a:prstGeom>
              <a:blipFill>
                <a:blip r:embed="rId11"/>
                <a:stretch>
                  <a:fillRect l="-173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0B72F-4E44-30A4-8A3B-E658928B8E48}"/>
                  </a:ext>
                </a:extLst>
              </p:cNvPr>
              <p:cNvSpPr txBox="1"/>
              <p:nvPr/>
            </p:nvSpPr>
            <p:spPr>
              <a:xfrm>
                <a:off x="5227561" y="4828842"/>
                <a:ext cx="37691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smallest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which all intervals of G are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-thin is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thinness of the graph</a:t>
                </a:r>
                <a:r>
                  <a:rPr lang="en-US" dirty="0">
                    <a:solidFill>
                      <a:schemeClr val="tx1"/>
                    </a:solidFill>
                  </a:rPr>
                  <a:t>, denoted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0B72F-4E44-30A4-8A3B-E658928B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4828842"/>
                <a:ext cx="3769136" cy="923330"/>
              </a:xfrm>
              <a:prstGeom prst="rect">
                <a:avLst/>
              </a:prstGeom>
              <a:blipFill>
                <a:blip r:embed="rId12"/>
                <a:stretch>
                  <a:fillRect l="-1342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Ex: Protein Interaction Network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41B994B-CFE8-64E3-0DD7-A63AEB5B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 t="10649" r="15670" b="5661"/>
          <a:stretch/>
        </p:blipFill>
        <p:spPr>
          <a:xfrm>
            <a:off x="2766897" y="857512"/>
            <a:ext cx="6377103" cy="6000488"/>
          </a:xfrm>
          <a:prstGeom prst="rect">
            <a:avLst/>
          </a:prstGeom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4328C1-286C-ADCB-0D2F-7A5ACB4E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82" y="1082567"/>
            <a:ext cx="4248131" cy="481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nodes </a:t>
            </a:r>
            <a:r>
              <a:rPr lang="en-US" i="1" dirty="0"/>
              <a:t>n =</a:t>
            </a:r>
            <a:r>
              <a:rPr lang="en-US" dirty="0"/>
              <a:t> 1,870 proteins</a:t>
            </a:r>
          </a:p>
          <a:p>
            <a:pPr marL="0" indent="0">
              <a:buNone/>
            </a:pPr>
            <a:r>
              <a:rPr lang="en-US" dirty="0"/>
              <a:t>edges </a:t>
            </a:r>
            <a:r>
              <a:rPr lang="en-US" i="1" dirty="0"/>
              <a:t>m </a:t>
            </a:r>
            <a:r>
              <a:rPr lang="en-US" dirty="0"/>
              <a:t>= 2240 direct physical interactions between proteins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02109993-94C8-A9F5-1C76-D84789523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741" y="2778204"/>
                <a:ext cx="2424812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02109993-94C8-A9F5-1C76-D8478952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1" y="2778204"/>
                <a:ext cx="2424812" cy="714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82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Ex: Other real-world networks with small thinness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26AFEB-4C37-7800-6DD6-FE0C49EE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513" y="1326399"/>
            <a:ext cx="6453414" cy="48136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Social networks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(subset of Facebook)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293,501 users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5,589,802 friendships between users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Web networks </a:t>
            </a:r>
            <a:r>
              <a:rPr lang="en-US" dirty="0"/>
              <a:t>(from Google)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855,802 websites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4,291,352 hyperlinks connecting sites</a:t>
            </a:r>
          </a:p>
          <a:p>
            <a:pPr lvl="1"/>
            <a:endParaRPr lang="en-US" sz="2100" dirty="0"/>
          </a:p>
          <a:p>
            <a:r>
              <a:rPr lang="en-US" dirty="0">
                <a:solidFill>
                  <a:schemeClr val="accent1"/>
                </a:solidFill>
              </a:rPr>
              <a:t>Peer-to-peer networks </a:t>
            </a:r>
            <a:r>
              <a:rPr lang="en-US" dirty="0"/>
              <a:t>(Gnutella)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62,561 hosts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147,878 connections between hosts</a:t>
            </a:r>
          </a:p>
          <a:p>
            <a:pPr lvl="1"/>
            <a:endParaRPr lang="en-US" sz="21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38E1D-B121-6C49-1BE3-469A1FFF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6" y="1581069"/>
            <a:ext cx="646545" cy="646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5DF18-D0C8-D10A-E5B9-2A951748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2" y="4477145"/>
            <a:ext cx="789708" cy="789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CA12B9EC-A878-4762-7228-3A5AC46DE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1285203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CA12B9EC-A878-4762-7228-3A5AC46D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1285203"/>
                <a:ext cx="1978164" cy="714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4FB45672-C239-9AA0-2DFC-3F70BBA1D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2910093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4FB45672-C239-9AA0-2DFC-3F70BBA1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2910093"/>
                <a:ext cx="1978164" cy="714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A9720DD7-1CA7-C5A5-A689-3AF73E37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4796794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A9720DD7-1CA7-C5A5-A689-3AF73E37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4796794"/>
                <a:ext cx="1978164" cy="714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5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Fellow travelers phenomenon is attributed to the negative curvature of the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Geometric characteristics of real-world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31313"/>
            <a:ext cx="87080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Surge of recent empirical and theoretical work analyzes geometric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important property: </a:t>
            </a:r>
            <a:r>
              <a:rPr lang="en-US" sz="2000" b="1" dirty="0">
                <a:solidFill>
                  <a:schemeClr val="accent1"/>
                </a:solidFill>
              </a:rPr>
              <a:t>negative curvature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causes traffic between vertices to pass through a relatively small core of the network – as if the shortest paths between them were curved inwards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measured in many different (</a:t>
            </a:r>
            <a:r>
              <a:rPr lang="en-US" sz="2000" dirty="0">
                <a:solidFill>
                  <a:schemeClr val="accent6"/>
                </a:solidFill>
              </a:rPr>
              <a:t>somewhat equivalent</a:t>
            </a:r>
            <a:r>
              <a:rPr lang="en-US" sz="2000" dirty="0"/>
              <a:t>) 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4E68B3-E3D8-D917-FC1F-BC37AD95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73" y="3655665"/>
            <a:ext cx="1159031" cy="1084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FD8CE-AB2E-D1B4-F7BA-69589F7D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06" y="5239651"/>
            <a:ext cx="1988345" cy="13255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9CC-4FAC-63E3-9558-6D5992B4A731}"/>
              </a:ext>
            </a:extLst>
          </p:cNvPr>
          <p:cNvSpPr/>
          <p:nvPr/>
        </p:nvSpPr>
        <p:spPr>
          <a:xfrm>
            <a:off x="555604" y="3269751"/>
            <a:ext cx="229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Zero Curvature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F31E9-C33A-34A3-6E6F-58FBDE4045FC}"/>
              </a:ext>
            </a:extLst>
          </p:cNvPr>
          <p:cNvSpPr/>
          <p:nvPr/>
        </p:nvSpPr>
        <p:spPr>
          <a:xfrm>
            <a:off x="555604" y="4898087"/>
            <a:ext cx="229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Negative Curvature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24FD0F-550D-18DE-BAD5-5790A623A1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8566" y="3256889"/>
            <a:ext cx="1706466" cy="17064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464620-9DDD-A55B-83AA-88AF4E56B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469" y="4740473"/>
            <a:ext cx="1939163" cy="19391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AF2C019-303D-3201-C3E9-B574A3FE0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741" y="3269751"/>
            <a:ext cx="1774566" cy="17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Geometric characteristics of 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31313"/>
                <a:ext cx="8708039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Surge of recent empirical and theoretical work analyzes geometric characteristics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important property: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negative curvature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causes traffic between vertices to pass through a relatively small core of the network – as if the shortest paths between them were curved inwards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measured in many different (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somewhat equivalent</a:t>
                </a:r>
                <a:r>
                  <a:rPr lang="en-US" sz="2000" dirty="0"/>
                  <a:t>) ways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Measures of negative curvature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/>
                  <a:t>    Interval thinness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Geodesic triangle thinness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accent6"/>
                    </a:solidFill>
                  </a:rPr>
                  <a:t>   Gromov Hyperbolicity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ς</a:t>
                </a:r>
                <a:r>
                  <a:rPr lang="en-US" dirty="0"/>
                  <a:t>      </a:t>
                </a:r>
                <a:r>
                  <a:rPr lang="en-US" sz="2000" dirty="0"/>
                  <a:t>Slimness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ι</a:t>
                </a:r>
                <a:r>
                  <a:rPr lang="en-US" dirty="0"/>
                  <a:t>       </a:t>
                </a:r>
                <a:r>
                  <a:rPr lang="en-US" sz="2000" dirty="0"/>
                  <a:t>Rooted </a:t>
                </a:r>
                <a:r>
                  <a:rPr lang="en-US" sz="2000" dirty="0" err="1"/>
                  <a:t>Insize</a:t>
                </a: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31313"/>
                <a:ext cx="8708039" cy="4708981"/>
              </a:xfrm>
              <a:prstGeom prst="rect">
                <a:avLst/>
              </a:prstGeom>
              <a:blipFill>
                <a:blip r:embed="rId3"/>
                <a:stretch>
                  <a:fillRect l="-437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5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E8514C-182F-DE77-9637-19CD01A605A2}"/>
              </a:ext>
            </a:extLst>
          </p:cNvPr>
          <p:cNvSpPr/>
          <p:nvPr/>
        </p:nvSpPr>
        <p:spPr>
          <a:xfrm>
            <a:off x="1924445" y="1670174"/>
            <a:ext cx="1408208" cy="23275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8A4400-4D16-1A9D-E42D-3952CE0CB477}"/>
              </a:ext>
            </a:extLst>
          </p:cNvPr>
          <p:cNvSpPr/>
          <p:nvPr/>
        </p:nvSpPr>
        <p:spPr>
          <a:xfrm>
            <a:off x="6475162" y="456447"/>
            <a:ext cx="2256654" cy="12229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8BFAE5-DC69-20BC-76C5-B5B2A0735BC0}"/>
              </a:ext>
            </a:extLst>
          </p:cNvPr>
          <p:cNvSpPr/>
          <p:nvPr/>
        </p:nvSpPr>
        <p:spPr>
          <a:xfrm>
            <a:off x="6471016" y="2078813"/>
            <a:ext cx="2256654" cy="12229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A5E362-1D9F-7099-4ABB-6D8C7BE6DB4A}"/>
              </a:ext>
            </a:extLst>
          </p:cNvPr>
          <p:cNvSpPr/>
          <p:nvPr/>
        </p:nvSpPr>
        <p:spPr>
          <a:xfrm>
            <a:off x="3516872" y="1670174"/>
            <a:ext cx="1408208" cy="27283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0869726-5033-BB01-7F5B-5D3B7765A25C}"/>
              </a:ext>
            </a:extLst>
          </p:cNvPr>
          <p:cNvSpPr/>
          <p:nvPr/>
        </p:nvSpPr>
        <p:spPr>
          <a:xfrm rot="5400000">
            <a:off x="5641507" y="1231837"/>
            <a:ext cx="1883527" cy="1218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549552-C503-5274-DD92-07C234FA2F61}"/>
              </a:ext>
            </a:extLst>
          </p:cNvPr>
          <p:cNvSpPr/>
          <p:nvPr/>
        </p:nvSpPr>
        <p:spPr>
          <a:xfrm rot="5400000">
            <a:off x="7702422" y="1246731"/>
            <a:ext cx="1883527" cy="1218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networks?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9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688293-64B4-AC95-7D1C-EA0648264AA6}"/>
              </a:ext>
            </a:extLst>
          </p:cNvPr>
          <p:cNvSpPr/>
          <p:nvPr/>
        </p:nvSpPr>
        <p:spPr>
          <a:xfrm>
            <a:off x="341249" y="1937837"/>
            <a:ext cx="1408208" cy="27283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8A4400-4D16-1A9D-E42D-3952CE0CB477}"/>
              </a:ext>
            </a:extLst>
          </p:cNvPr>
          <p:cNvSpPr/>
          <p:nvPr/>
        </p:nvSpPr>
        <p:spPr>
          <a:xfrm rot="2408871">
            <a:off x="6218886" y="1130467"/>
            <a:ext cx="2779582" cy="37288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8BFAE5-DC69-20BC-76C5-B5B2A0735BC0}"/>
              </a:ext>
            </a:extLst>
          </p:cNvPr>
          <p:cNvSpPr/>
          <p:nvPr/>
        </p:nvSpPr>
        <p:spPr>
          <a:xfrm rot="19395480">
            <a:off x="6182893" y="1222986"/>
            <a:ext cx="2851566" cy="2915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BD542C-EBDA-77A0-5F1A-B5EF1D38E3AA}"/>
              </a:ext>
            </a:extLst>
          </p:cNvPr>
          <p:cNvGrpSpPr/>
          <p:nvPr/>
        </p:nvGrpSpPr>
        <p:grpSpPr>
          <a:xfrm>
            <a:off x="250858" y="2938272"/>
            <a:ext cx="4815840" cy="3207704"/>
            <a:chOff x="444041" y="3084256"/>
            <a:chExt cx="5224639" cy="3092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D26BA2C-0A03-D30C-37E2-9522D15F00C3}"/>
                </a:ext>
              </a:extLst>
            </p:cNvPr>
            <p:cNvGrpSpPr/>
            <p:nvPr/>
          </p:nvGrpSpPr>
          <p:grpSpPr>
            <a:xfrm>
              <a:off x="552893" y="3084256"/>
              <a:ext cx="5115787" cy="3092708"/>
              <a:chOff x="552893" y="3084256"/>
              <a:chExt cx="5115787" cy="3092708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6869BE9A-610E-1CDB-922B-AA81D713301B}"/>
                  </a:ext>
                </a:extLst>
              </p:cNvPr>
              <p:cNvSpPr/>
              <p:nvPr/>
            </p:nvSpPr>
            <p:spPr>
              <a:xfrm>
                <a:off x="552893" y="3084256"/>
                <a:ext cx="5115787" cy="3092708"/>
              </a:xfrm>
              <a:prstGeom prst="roundRect">
                <a:avLst/>
              </a:prstGeom>
              <a:solidFill>
                <a:srgbClr val="8FAADC">
                  <a:alpha val="4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C79BFDA-E8D2-A9DE-7E90-A90B59DDA797}"/>
                  </a:ext>
                </a:extLst>
              </p:cNvPr>
              <p:cNvGrpSpPr/>
              <p:nvPr/>
            </p:nvGrpSpPr>
            <p:grpSpPr>
              <a:xfrm>
                <a:off x="875645" y="3729876"/>
                <a:ext cx="1606726" cy="1875829"/>
                <a:chOff x="875645" y="3729876"/>
                <a:chExt cx="1606726" cy="1875829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37FF443-3B4A-E271-C37D-C3C5165CDD57}"/>
                    </a:ext>
                  </a:extLst>
                </p:cNvPr>
                <p:cNvSpPr/>
                <p:nvPr/>
              </p:nvSpPr>
              <p:spPr>
                <a:xfrm>
                  <a:off x="1112787" y="4144864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02F91D0-F2C0-CB95-8BA6-3EFD9B1FCF31}"/>
                    </a:ext>
                  </a:extLst>
                </p:cNvPr>
                <p:cNvSpPr/>
                <p:nvPr/>
              </p:nvSpPr>
              <p:spPr>
                <a:xfrm>
                  <a:off x="2104772" y="4144864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77EC6D0-9001-39D8-16A6-08E1919A14C0}"/>
                    </a:ext>
                  </a:extLst>
                </p:cNvPr>
                <p:cNvSpPr/>
                <p:nvPr/>
              </p:nvSpPr>
              <p:spPr>
                <a:xfrm>
                  <a:off x="1112787" y="5078660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A69BCFF-BAD5-302B-AFA2-C51FD232BC14}"/>
                    </a:ext>
                  </a:extLst>
                </p:cNvPr>
                <p:cNvSpPr/>
                <p:nvPr/>
              </p:nvSpPr>
              <p:spPr>
                <a:xfrm>
                  <a:off x="2104772" y="5078659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83A1F41-C5F0-4FCC-4445-6B579771D884}"/>
                    </a:ext>
                  </a:extLst>
                </p:cNvPr>
                <p:cNvCxnSpPr>
                  <a:cxnSpLocks/>
                  <a:stCxn id="35" idx="6"/>
                  <a:endCxn id="36" idx="2"/>
                </p:cNvCxnSpPr>
                <p:nvPr/>
              </p:nvCxnSpPr>
              <p:spPr>
                <a:xfrm flipV="1">
                  <a:off x="1270728" y="5153474"/>
                  <a:ext cx="834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EF36371-C650-4F08-0082-CCDED4104FC9}"/>
                    </a:ext>
                  </a:extLst>
                </p:cNvPr>
                <p:cNvCxnSpPr>
                  <a:cxnSpLocks/>
                  <a:stCxn id="34" idx="4"/>
                  <a:endCxn id="36" idx="0"/>
                </p:cNvCxnSpPr>
                <p:nvPr/>
              </p:nvCxnSpPr>
              <p:spPr>
                <a:xfrm>
                  <a:off x="2183743" y="4294493"/>
                  <a:ext cx="0" cy="78416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6C337A5-00F7-12B1-5056-5C6D1F130844}"/>
                    </a:ext>
                  </a:extLst>
                </p:cNvPr>
                <p:cNvCxnSpPr>
                  <a:cxnSpLocks/>
                  <a:stCxn id="33" idx="6"/>
                  <a:endCxn id="34" idx="2"/>
                </p:cNvCxnSpPr>
                <p:nvPr/>
              </p:nvCxnSpPr>
              <p:spPr>
                <a:xfrm>
                  <a:off x="1270728" y="4219679"/>
                  <a:ext cx="83404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49790C6-4477-87FD-FF9E-E6FA5FA0E1B1}"/>
                    </a:ext>
                  </a:extLst>
                </p:cNvPr>
                <p:cNvCxnSpPr>
                  <a:cxnSpLocks/>
                  <a:stCxn id="35" idx="0"/>
                  <a:endCxn id="33" idx="4"/>
                </p:cNvCxnSpPr>
                <p:nvPr/>
              </p:nvCxnSpPr>
              <p:spPr>
                <a:xfrm flipV="1">
                  <a:off x="1191758" y="4294493"/>
                  <a:ext cx="0" cy="7841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7F6CF2-81A9-E8C6-F4EA-76D4D0242E94}"/>
                    </a:ext>
                  </a:extLst>
                </p:cNvPr>
                <p:cNvSpPr txBox="1"/>
                <p:nvPr/>
              </p:nvSpPr>
              <p:spPr>
                <a:xfrm>
                  <a:off x="1024023" y="3729876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u</a:t>
                  </a:r>
                  <a:endParaRPr lang="en-US" i="1" dirty="0">
                    <a:latin typeface="+mj-lt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94FE3D5-851D-CAE2-5C52-0A0AFF6C01AE}"/>
                    </a:ext>
                  </a:extLst>
                </p:cNvPr>
                <p:cNvSpPr txBox="1"/>
                <p:nvPr/>
              </p:nvSpPr>
              <p:spPr>
                <a:xfrm>
                  <a:off x="2187097" y="3769143"/>
                  <a:ext cx="295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v</a:t>
                  </a:r>
                  <a:endParaRPr lang="en-US" i="1" dirty="0">
                    <a:latin typeface="+mj-lt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34327CC-0343-BE59-553A-CE1956FD4DE7}"/>
                    </a:ext>
                  </a:extLst>
                </p:cNvPr>
                <p:cNvSpPr txBox="1"/>
                <p:nvPr/>
              </p:nvSpPr>
              <p:spPr>
                <a:xfrm>
                  <a:off x="875645" y="5183685"/>
                  <a:ext cx="3642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w</a:t>
                  </a:r>
                  <a:endParaRPr lang="en-US" i="1" dirty="0">
                    <a:latin typeface="+mj-lt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CBB7FC9-5C16-1830-7E3E-FC4E7A8FCF1B}"/>
                    </a:ext>
                  </a:extLst>
                </p:cNvPr>
                <p:cNvSpPr txBox="1"/>
                <p:nvPr/>
              </p:nvSpPr>
              <p:spPr>
                <a:xfrm>
                  <a:off x="2112651" y="5205595"/>
                  <a:ext cx="2920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x</a:t>
                  </a:r>
                  <a:endParaRPr lang="en-US" i="1" dirty="0">
                    <a:latin typeface="+mj-lt"/>
                  </a:endParaRPr>
                </a:p>
              </p:txBody>
            </p:sp>
          </p:grp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AB0A936A-3F1A-A47F-164B-3BA13E17F62A}"/>
                </a:ext>
              </a:extLst>
            </p:cNvPr>
            <p:cNvSpPr txBox="1">
              <a:spLocks/>
            </p:cNvSpPr>
            <p:nvPr/>
          </p:nvSpPr>
          <p:spPr>
            <a:xfrm>
              <a:off x="444041" y="3243516"/>
              <a:ext cx="2581628" cy="5673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b="1" dirty="0"/>
                <a:t>Example:</a:t>
              </a:r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EE0167A-8578-73F1-0E06-BA6A1E6CD6F4}"/>
              </a:ext>
            </a:extLst>
          </p:cNvPr>
          <p:cNvSpPr txBox="1">
            <a:spLocks/>
          </p:cNvSpPr>
          <p:nvPr/>
        </p:nvSpPr>
        <p:spPr>
          <a:xfrm>
            <a:off x="2485070" y="3415114"/>
            <a:ext cx="2581628" cy="1527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d(</a:t>
            </a:r>
            <a:r>
              <a:rPr lang="en-US" sz="2400" i="1" dirty="0" err="1"/>
              <a:t>u,v</a:t>
            </a:r>
            <a:r>
              <a:rPr lang="en-US" sz="2400" i="1" dirty="0"/>
              <a:t>) + d(</a:t>
            </a:r>
            <a:r>
              <a:rPr lang="en-US" sz="2400" i="1" dirty="0" err="1"/>
              <a:t>w,x</a:t>
            </a:r>
            <a:r>
              <a:rPr lang="en-US" sz="2400" i="1" dirty="0"/>
              <a:t>) </a:t>
            </a:r>
            <a:r>
              <a:rPr lang="en-US" sz="2400" dirty="0"/>
              <a:t>= 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d(</a:t>
            </a:r>
            <a:r>
              <a:rPr lang="en-US" sz="2400" i="1" dirty="0" err="1"/>
              <a:t>u,w</a:t>
            </a:r>
            <a:r>
              <a:rPr lang="en-US" sz="2400" i="1" dirty="0"/>
              <a:t>) + d(</a:t>
            </a:r>
            <a:r>
              <a:rPr lang="en-US" sz="2400" i="1" dirty="0" err="1"/>
              <a:t>v,x</a:t>
            </a:r>
            <a:r>
              <a:rPr lang="en-US" sz="2400" i="1" dirty="0"/>
              <a:t>)</a:t>
            </a:r>
            <a:r>
              <a:rPr lang="en-US" sz="2400" dirty="0"/>
              <a:t> = 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d(</a:t>
            </a:r>
            <a:r>
              <a:rPr lang="en-US" sz="2400" i="1" dirty="0" err="1"/>
              <a:t>u,x</a:t>
            </a:r>
            <a:r>
              <a:rPr lang="en-US" sz="2400" i="1" dirty="0"/>
              <a:t>) + d(</a:t>
            </a:r>
            <a:r>
              <a:rPr lang="en-US" sz="2400" i="1" dirty="0" err="1"/>
              <a:t>v,w</a:t>
            </a:r>
            <a:r>
              <a:rPr lang="en-US" sz="2400" i="1" dirty="0"/>
              <a:t>)</a:t>
            </a:r>
            <a:r>
              <a:rPr lang="en-US" sz="2400" dirty="0"/>
              <a:t> =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107CE2-A52B-EBFB-6501-C346DD0CF7D9}"/>
                  </a:ext>
                </a:extLst>
              </p:cNvPr>
              <p:cNvSpPr txBox="1"/>
              <p:nvPr/>
            </p:nvSpPr>
            <p:spPr>
              <a:xfrm>
                <a:off x="2398257" y="5290136"/>
                <a:ext cx="3088577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4−2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107CE2-A52B-EBFB-6501-C346DD0CF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57" y="5290136"/>
                <a:ext cx="3088577" cy="624082"/>
              </a:xfrm>
              <a:prstGeom prst="rect">
                <a:avLst/>
              </a:prstGeom>
              <a:blipFill>
                <a:blip r:embed="rId3"/>
                <a:stretch>
                  <a:fillRect l="-285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BCB22F7-D8DC-4A66-F31E-CC862062C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4196" y="3375856"/>
                <a:ext cx="3566034" cy="2047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Take any quadruple of vertices and these 3 distances sums.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LargestSum</a:t>
                </a:r>
                <a:r>
                  <a:rPr lang="en-US" dirty="0"/>
                  <a:t> - </a:t>
                </a:r>
                <a:r>
                  <a:rPr lang="en-US" dirty="0" err="1"/>
                  <a:t>MiddleSum</a:t>
                </a:r>
                <a:endParaRPr lang="en-US" dirty="0"/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BCB22F7-D8DC-4A66-F31E-CC862062C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196" y="3375856"/>
                <a:ext cx="3566034" cy="2047146"/>
              </a:xfrm>
              <a:prstGeom prst="rect">
                <a:avLst/>
              </a:prstGeom>
              <a:blipFill>
                <a:blip r:embed="rId4"/>
                <a:stretch>
                  <a:fillRect l="-2128" t="-3067" r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42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7980" y="403058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35EE0-D984-6A8A-EC3B-B8E4542F0473}"/>
              </a:ext>
            </a:extLst>
          </p:cNvPr>
          <p:cNvSpPr txBox="1"/>
          <p:nvPr/>
        </p:nvSpPr>
        <p:spPr>
          <a:xfrm>
            <a:off x="154505" y="1103872"/>
            <a:ext cx="870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solidFill>
                  <a:schemeClr val="accent6">
                    <a:lumMod val="75000"/>
                  </a:schemeClr>
                </a:solidFill>
              </a:rPr>
              <a:t>δ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-Hyperbolicity</a:t>
            </a:r>
            <a:r>
              <a:rPr lang="en-US" sz="2000" dirty="0"/>
              <a:t> measures how close (locally) a metric space is to a tree from a metric point of view; the smaller the value indicates the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dirty="0">
                <a:solidFill>
                  <a:schemeClr val="accent1"/>
                </a:solidFill>
              </a:rPr>
              <a:t>metrically closer to a tree </a:t>
            </a:r>
            <a:r>
              <a:rPr lang="en-US" sz="2000" dirty="0"/>
              <a:t>(</a:t>
            </a:r>
            <a:r>
              <a:rPr lang="el-GR" sz="2000" dirty="0"/>
              <a:t>δ</a:t>
            </a:r>
            <a:r>
              <a:rPr lang="en-US" sz="2000" dirty="0"/>
              <a:t>=0 in a tree)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has global negative curvature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A737E3-EC45-4326-74FE-1F0F1E083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7" r="1388" b="5531"/>
          <a:stretch/>
        </p:blipFill>
        <p:spPr>
          <a:xfrm>
            <a:off x="5516141" y="1522119"/>
            <a:ext cx="3498857" cy="2197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361C5D5-DB6B-0E26-FDAE-291D4274B368}"/>
              </a:ext>
            </a:extLst>
          </p:cNvPr>
          <p:cNvGrpSpPr/>
          <p:nvPr/>
        </p:nvGrpSpPr>
        <p:grpSpPr>
          <a:xfrm>
            <a:off x="2526923" y="4742051"/>
            <a:ext cx="4088179" cy="1861310"/>
            <a:chOff x="2526923" y="4742051"/>
            <a:chExt cx="4088179" cy="18613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17919A-64AA-D6D8-7FF2-20A1DEA637FD}"/>
                </a:ext>
              </a:extLst>
            </p:cNvPr>
            <p:cNvGrpSpPr/>
            <p:nvPr/>
          </p:nvGrpSpPr>
          <p:grpSpPr>
            <a:xfrm>
              <a:off x="2526923" y="4742051"/>
              <a:ext cx="4088179" cy="1861310"/>
              <a:chOff x="2219717" y="4609077"/>
              <a:chExt cx="4088179" cy="186131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F5A975B5-4879-061A-EE3B-E66731DACD49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2969CF5-B19A-6025-A931-DB29A346945D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675975-DF52-5CA6-47A0-328C988FDAC4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DFE0B-94E3-412B-61DC-D5B63D3F7A95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2E1745-740D-5F2D-1182-1D3BF8636FC4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F4FF4D-6781-5A20-1E25-B4B0AB24AAB7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359C61E-7EB6-CBBD-93C8-2B0E021DA238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E3324F8-5579-6939-2B1D-3599AE740DA0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9E90864-445A-EDD0-B92D-5D1ED75D3F46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F102F5B-8BBB-6429-F2B9-7929369763B3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958F4F4-2F56-22F1-AC79-A43DD1167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4151B03-2549-12D0-3E95-4FA1558185B1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23858-F37F-C26C-4531-D453E7676BFE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9848B9D-3C21-1E97-1B94-FDDDD9B0A244}"/>
                </a:ext>
              </a:extLst>
            </p:cNvPr>
            <p:cNvSpPr/>
            <p:nvPr/>
          </p:nvSpPr>
          <p:spPr>
            <a:xfrm>
              <a:off x="2888821" y="4967555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4B8E648-BCD0-7A54-9F4C-6B647E9D3110}"/>
                </a:ext>
              </a:extLst>
            </p:cNvPr>
            <p:cNvSpPr/>
            <p:nvPr/>
          </p:nvSpPr>
          <p:spPr>
            <a:xfrm rot="10800000">
              <a:off x="2853907" y="5757939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8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5465EFB-7A41-EF11-264B-84525F01536E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448C2B-04C0-1678-B1D7-CFD41000EB75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9E7CB25-C77B-DAA8-1965-BFD4C5EBB54A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CE09E6B-6CC4-E15F-5BEB-83D026B24506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576C52-58CC-87E2-7CC8-F312E908BC57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746ECC-8BC4-4A56-77CD-282A78CBD103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A44EA6-79D2-E97B-2EEB-E73D7E16A6A1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4699BA3-C3A8-F9A2-8498-D8E8619DCD2A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E5EC5E2-E465-BDC4-0BDB-2BE908D07052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88B29C7-E42B-F475-5419-034286E691BF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E17DBFD3-FDED-5737-7AF9-2E143FBFE5FB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A5A0E46-9E1B-7BC8-CEB4-AB6277B52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9C9867A-4CB9-B79D-7DDF-C6038D57116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B3A31B9-D979-0B1A-C41F-8409254C6348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C76343-ACA6-A0A1-FA78-5D91F41F3928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AF54C6-9DA7-944B-023E-C190B170D987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1874A1B-FB40-1A1C-4B22-296BA705A951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/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BB0807D-74F8-13E3-1C7C-F7F6D554B9B8}"/>
              </a:ext>
            </a:extLst>
          </p:cNvPr>
          <p:cNvSpPr/>
          <p:nvPr/>
        </p:nvSpPr>
        <p:spPr>
          <a:xfrm rot="20343874">
            <a:off x="2570362" y="2044200"/>
            <a:ext cx="1843751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7E5516-E883-C73B-9F7F-3D6A61B1BD3D}"/>
              </a:ext>
            </a:extLst>
          </p:cNvPr>
          <p:cNvSpPr/>
          <p:nvPr/>
        </p:nvSpPr>
        <p:spPr>
          <a:xfrm rot="20510783">
            <a:off x="4074530" y="2759486"/>
            <a:ext cx="2345155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7E3960-A313-8839-ABAC-E534D9763DF4}"/>
              </a:ext>
            </a:extLst>
          </p:cNvPr>
          <p:cNvSpPr/>
          <p:nvPr/>
        </p:nvSpPr>
        <p:spPr>
          <a:xfrm>
            <a:off x="422818" y="4615559"/>
            <a:ext cx="1956571" cy="368566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/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BB0807D-74F8-13E3-1C7C-F7F6D554B9B8}"/>
              </a:ext>
            </a:extLst>
          </p:cNvPr>
          <p:cNvSpPr/>
          <p:nvPr/>
        </p:nvSpPr>
        <p:spPr>
          <a:xfrm rot="1431047">
            <a:off x="2570363" y="2716264"/>
            <a:ext cx="1843751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7E5516-E883-C73B-9F7F-3D6A61B1BD3D}"/>
              </a:ext>
            </a:extLst>
          </p:cNvPr>
          <p:cNvSpPr/>
          <p:nvPr/>
        </p:nvSpPr>
        <p:spPr>
          <a:xfrm rot="1048375">
            <a:off x="4090326" y="1993170"/>
            <a:ext cx="2345155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7E3960-A313-8839-ABAC-E534D9763DF4}"/>
              </a:ext>
            </a:extLst>
          </p:cNvPr>
          <p:cNvSpPr/>
          <p:nvPr/>
        </p:nvSpPr>
        <p:spPr>
          <a:xfrm>
            <a:off x="422818" y="5045761"/>
            <a:ext cx="1956571" cy="368566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/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6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/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F6FA8C73-88E9-FAD2-AEDF-1D839CF1497E}"/>
              </a:ext>
            </a:extLst>
          </p:cNvPr>
          <p:cNvSpPr/>
          <p:nvPr/>
        </p:nvSpPr>
        <p:spPr>
          <a:xfrm rot="10800000">
            <a:off x="2566056" y="5508022"/>
            <a:ext cx="2154761" cy="230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A47B8-40C2-5A7A-EE54-56C52DDE668D}"/>
              </a:ext>
            </a:extLst>
          </p:cNvPr>
          <p:cNvSpPr txBox="1"/>
          <p:nvPr/>
        </p:nvSpPr>
        <p:spPr>
          <a:xfrm>
            <a:off x="4187397" y="5405241"/>
            <a:ext cx="274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Largest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186B02-8F89-8E0C-84D1-F6DD1DCCE4B6}"/>
                  </a:ext>
                </a:extLst>
              </p:cNvPr>
              <p:cNvSpPr txBox="1"/>
              <p:nvPr/>
            </p:nvSpPr>
            <p:spPr>
              <a:xfrm>
                <a:off x="318461" y="5892111"/>
                <a:ext cx="86573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From definition of hyperbolicity,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186B02-8F89-8E0C-84D1-F6DD1DCCE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1" y="5892111"/>
                <a:ext cx="8657372" cy="400110"/>
              </a:xfrm>
              <a:prstGeom prst="rect">
                <a:avLst/>
              </a:prstGeom>
              <a:blipFill>
                <a:blip r:embed="rId8"/>
                <a:stretch>
                  <a:fillRect l="-586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/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blipFill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4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2D4C1F-AB42-76DA-E882-A405584892A1}"/>
              </a:ext>
            </a:extLst>
          </p:cNvPr>
          <p:cNvSpPr txBox="1">
            <a:spLocks/>
          </p:cNvSpPr>
          <p:nvPr/>
        </p:nvSpPr>
        <p:spPr>
          <a:xfrm>
            <a:off x="216994" y="4093213"/>
            <a:ext cx="8708038" cy="467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Theorem [1]</a:t>
            </a:r>
            <a:r>
              <a:rPr lang="en-US" sz="2000" dirty="0">
                <a:latin typeface="+mn-lt"/>
              </a:rPr>
              <a:t>: For every </a:t>
            </a:r>
            <a:r>
              <a:rPr lang="en-US" sz="2000" b="1" dirty="0" err="1">
                <a:latin typeface="+mn-lt"/>
              </a:rPr>
              <a:t>Helly</a:t>
            </a:r>
            <a:r>
              <a:rPr lang="en-US" sz="2000" dirty="0">
                <a:latin typeface="+mn-lt"/>
              </a:rPr>
              <a:t> graph G, </a:t>
            </a:r>
            <a:r>
              <a:rPr lang="el-GR" sz="2000" dirty="0">
                <a:latin typeface="+mn-lt"/>
              </a:rPr>
              <a:t>κ(</a:t>
            </a:r>
            <a:r>
              <a:rPr lang="en-US" sz="2000" dirty="0">
                <a:latin typeface="+mn-lt"/>
              </a:rPr>
              <a:t>G) ≤ 2</a:t>
            </a:r>
            <a:r>
              <a:rPr lang="el-GR" sz="2000" dirty="0">
                <a:latin typeface="+mn-lt"/>
              </a:rPr>
              <a:t>δ(</a:t>
            </a:r>
            <a:r>
              <a:rPr lang="en-US" sz="2000" dirty="0">
                <a:latin typeface="+mn-lt"/>
              </a:rPr>
              <a:t>G) ≤ </a:t>
            </a:r>
            <a:r>
              <a:rPr lang="el-GR" sz="2000" dirty="0">
                <a:latin typeface="+mn-lt"/>
              </a:rPr>
              <a:t>κ(</a:t>
            </a:r>
            <a:r>
              <a:rPr lang="en-US" sz="2000" dirty="0">
                <a:latin typeface="+mn-lt"/>
              </a:rPr>
              <a:t>G)+1.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88820-89F7-3DEF-1B57-0C96CAE4C6B7}"/>
              </a:ext>
            </a:extLst>
          </p:cNvPr>
          <p:cNvSpPr txBox="1"/>
          <p:nvPr/>
        </p:nvSpPr>
        <p:spPr>
          <a:xfrm>
            <a:off x="252103" y="6056278"/>
            <a:ext cx="8561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[1]  F. Dragan,</a:t>
            </a:r>
            <a:r>
              <a:rPr lang="en-US" sz="1800" b="1" dirty="0"/>
              <a:t> H. Guarnera</a:t>
            </a:r>
            <a:r>
              <a:rPr lang="en-US" sz="1800" dirty="0"/>
              <a:t>, “Obstructions to a small hyperbolicity in </a:t>
            </a:r>
            <a:r>
              <a:rPr lang="en-US" sz="1800" dirty="0" err="1"/>
              <a:t>Helly</a:t>
            </a:r>
            <a:r>
              <a:rPr lang="en-US" sz="1800" dirty="0"/>
              <a:t> graphs”, Discrete Mathematics, 342(2):326 – 338, 2019.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EA146-74BE-0EA1-F240-868684A9055E}"/>
              </a:ext>
            </a:extLst>
          </p:cNvPr>
          <p:cNvSpPr txBox="1"/>
          <p:nvPr/>
        </p:nvSpPr>
        <p:spPr>
          <a:xfrm>
            <a:off x="216994" y="4868036"/>
            <a:ext cx="83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question: What other types of graphs behave in this way?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5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this geometric information be applied?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32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Parameterized complexity/approximation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Goal</a:t>
                </a:r>
                <a:r>
                  <a:rPr lang="en-US" sz="2000" dirty="0"/>
                  <a:t>: create algorithms which solve problems utilizing these geometric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Example: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hyperbolicity, which is known to be small in many real-world networks.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a problem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000" dirty="0"/>
                  <a:t> approximation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problems this has been applied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Covering/packing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Computing the diameter/radius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Facility location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Vertex pursuit games on graphs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Traveling salesman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blipFill>
                <a:blip r:embed="rId3"/>
                <a:stretch>
                  <a:fillRect l="-424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ny-power-grid">
            <a:extLst>
              <a:ext uri="{FF2B5EF4-FFF2-40B4-BE49-F238E27FC236}">
                <a16:creationId xmlns:a16="http://schemas.microsoft.com/office/drawing/2014/main" id="{5920A8E7-A04C-6E05-2957-A0334CB9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" y="762242"/>
            <a:ext cx="4443793" cy="611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graphicFrame>
        <p:nvGraphicFramePr>
          <p:cNvPr id="5" name="Object 2052">
            <a:extLst>
              <a:ext uri="{FF2B5EF4-FFF2-40B4-BE49-F238E27FC236}">
                <a16:creationId xmlns:a16="http://schemas.microsoft.com/office/drawing/2014/main" id="{2408DD3B-23DE-9963-9BD6-D11ECA146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573448"/>
              </p:ext>
            </p:extLst>
          </p:nvPr>
        </p:nvGraphicFramePr>
        <p:xfrm>
          <a:off x="1753497" y="2025562"/>
          <a:ext cx="7236438" cy="455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0087200" imgH="7006320" progId="Visio.Drawing.6">
                  <p:embed/>
                </p:oleObj>
              </mc:Choice>
              <mc:Fallback>
                <p:oleObj name="VISIO" r:id="rId4" imgW="10087200" imgH="7006320" progId="Visio.Drawing.6">
                  <p:embed/>
                  <p:pic>
                    <p:nvPicPr>
                      <p:cNvPr id="5" name="Object 2052">
                        <a:extLst>
                          <a:ext uri="{FF2B5EF4-FFF2-40B4-BE49-F238E27FC236}">
                            <a16:creationId xmlns:a16="http://schemas.microsoft.com/office/drawing/2014/main" id="{2408DD3B-23DE-9963-9BD6-D11ECA146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497" y="2025562"/>
                        <a:ext cx="7236438" cy="4556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5">
            <a:extLst>
              <a:ext uri="{FF2B5EF4-FFF2-40B4-BE49-F238E27FC236}">
                <a16:creationId xmlns:a16="http://schemas.microsoft.com/office/drawing/2014/main" id="{129DCD76-71ED-03C7-FEB0-D0146421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74" y="4279727"/>
            <a:ext cx="143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+mn-lt"/>
              </a:rPr>
              <a:t>NYS Electric </a:t>
            </a:r>
          </a:p>
          <a:p>
            <a:pPr eaLnBrk="1" hangingPunct="1"/>
            <a:r>
              <a:rPr lang="en-US" altLang="en-US" sz="1600" dirty="0">
                <a:latin typeface="+mn-lt"/>
              </a:rPr>
              <a:t>Power Grid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E2D242EC-1FBF-617A-5A8D-CF8428E96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94" y="1543688"/>
            <a:ext cx="143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+mn-lt"/>
              </a:rPr>
              <a:t>computer network</a:t>
            </a:r>
          </a:p>
        </p:txBody>
      </p:sp>
    </p:spTree>
    <p:extLst>
      <p:ext uri="{BB962C8B-B14F-4D97-AF65-F5344CB8AC3E}">
        <p14:creationId xmlns:p14="http://schemas.microsoft.com/office/powerpoint/2010/main" val="299004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Parameterized complexity/approximation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Goal</a:t>
                </a:r>
                <a:r>
                  <a:rPr lang="en-US" sz="2000" dirty="0"/>
                  <a:t>: create algorithms which solve problems utilizing these geometric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Example: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hyperbolicity, which is known to be small in many real-world networks.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a problem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000" dirty="0"/>
                  <a:t> approximation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problems this has been applied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Covering/packing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Computing the diameter/radius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Facility location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Network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Vertex pursuit games on graphs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Traveling salesman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blipFill>
                <a:blip r:embed="rId3"/>
                <a:stretch>
                  <a:fillRect l="-424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286427-9555-5EC3-8B87-45B9B16B8987}"/>
              </a:ext>
            </a:extLst>
          </p:cNvPr>
          <p:cNvSpPr txBox="1"/>
          <p:nvPr/>
        </p:nvSpPr>
        <p:spPr>
          <a:xfrm>
            <a:off x="4905352" y="2243326"/>
            <a:ext cx="4070481" cy="44781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</a:t>
            </a:r>
            <a:r>
              <a:rPr lang="en-US" sz="1500" dirty="0" err="1"/>
              <a:t>Helly</a:t>
            </a:r>
            <a:r>
              <a:rPr lang="en-US" sz="1500" dirty="0"/>
              <a:t>-gap of a graph and vertex eccentricities. Theoretical Computer Science, 867:68-84, 2021. 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function in distance-hereditary graphs. Theoretical Computer Science, 833: 26-40, 2020.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Dragan, G. </a:t>
            </a:r>
            <a:r>
              <a:rPr lang="en-US" sz="1500" dirty="0" err="1"/>
              <a:t>Ducoffe</a:t>
            </a:r>
            <a:r>
              <a:rPr lang="en-US" sz="1500" dirty="0"/>
              <a:t>, </a:t>
            </a:r>
            <a:r>
              <a:rPr lang="en-US" sz="1500" b="1" dirty="0"/>
              <a:t>H. Guarnera</a:t>
            </a:r>
            <a:r>
              <a:rPr lang="en-US" sz="1500" dirty="0"/>
              <a:t>. Fast deterministic algorithms for computing all eccentricities in (hyperbolic) </a:t>
            </a:r>
            <a:r>
              <a:rPr lang="en-US" sz="1500" dirty="0" err="1"/>
              <a:t>Helly</a:t>
            </a:r>
            <a:r>
              <a:rPr lang="en-US" sz="1500" dirty="0"/>
              <a:t> graphs, the 17th Algorithms and Data Structures Symposium (WADS'21), 2021. 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Mohammed, F. Dragan, </a:t>
            </a:r>
            <a:r>
              <a:rPr lang="en-US" sz="1500" b="1" dirty="0"/>
              <a:t>H. Guarnera</a:t>
            </a:r>
            <a:r>
              <a:rPr lang="en-US" sz="1500" dirty="0"/>
              <a:t>. Fellow Travelers Phenomenon Present in Real-World Networks, Complex Networks &amp; Their Applications, 2022. </a:t>
            </a:r>
          </a:p>
          <a:p>
            <a:pPr marL="68580" indent="-251460"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109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Example: eccentricity function and centers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17912"/>
            <a:ext cx="866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eccentricity</a:t>
            </a:r>
            <a:r>
              <a:rPr lang="en-US" sz="2000" dirty="0"/>
              <a:t> </a:t>
            </a:r>
            <a:r>
              <a:rPr lang="en-US" sz="2000" i="1" dirty="0"/>
              <a:t>e(x)</a:t>
            </a:r>
            <a:r>
              <a:rPr lang="en-US" sz="2000" dirty="0"/>
              <a:t> of a vertex </a:t>
            </a:r>
            <a:r>
              <a:rPr lang="en-US" sz="2000" i="1" dirty="0"/>
              <a:t>x</a:t>
            </a:r>
            <a:r>
              <a:rPr lang="en-US" sz="2000" dirty="0"/>
              <a:t> is the distance to a furthest </a:t>
            </a:r>
            <a:r>
              <a:rPr lang="en-US" sz="2000" i="1" dirty="0"/>
              <a:t>u</a:t>
            </a:r>
            <a:r>
              <a:rPr lang="en-US" sz="2000" dirty="0"/>
              <a:t> vertex to </a:t>
            </a:r>
            <a:r>
              <a:rPr lang="en-US" sz="2000" i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86738-7A08-57E3-1F18-B55A515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3" y="1336771"/>
            <a:ext cx="2349029" cy="6692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F64129-8096-AD98-62B1-96C8F91F8FCA}"/>
              </a:ext>
            </a:extLst>
          </p:cNvPr>
          <p:cNvSpPr txBox="1">
            <a:spLocks/>
          </p:cNvSpPr>
          <p:nvPr/>
        </p:nvSpPr>
        <p:spPr>
          <a:xfrm>
            <a:off x="4102169" y="2161253"/>
            <a:ext cx="5082261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minimum and maximum eccentricities are called the </a:t>
            </a:r>
            <a:r>
              <a:rPr lang="en-US" sz="2000" dirty="0">
                <a:solidFill>
                  <a:schemeClr val="accent1"/>
                </a:solidFill>
              </a:rPr>
              <a:t>radius</a:t>
            </a:r>
            <a:r>
              <a:rPr lang="en-US" sz="2000" dirty="0"/>
              <a:t> </a:t>
            </a:r>
            <a:r>
              <a:rPr lang="en-US" sz="2000" i="1" dirty="0"/>
              <a:t>rad(G)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1"/>
                </a:solidFill>
              </a:rPr>
              <a:t>diameter</a:t>
            </a:r>
            <a:r>
              <a:rPr lang="en-US" sz="2000" dirty="0"/>
              <a:t> </a:t>
            </a:r>
            <a:r>
              <a:rPr lang="en-US" sz="2000" i="1" dirty="0"/>
              <a:t>diam(G) </a:t>
            </a:r>
            <a:r>
              <a:rPr lang="en-US" sz="2000" dirty="0"/>
              <a:t>of the graph, respectively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DB53C5-2FB9-2C29-86C0-D975BF6E8EB1}"/>
              </a:ext>
            </a:extLst>
          </p:cNvPr>
          <p:cNvSpPr txBox="1">
            <a:spLocks/>
          </p:cNvSpPr>
          <p:nvPr/>
        </p:nvSpPr>
        <p:spPr>
          <a:xfrm>
            <a:off x="4061005" y="3426581"/>
            <a:ext cx="5164588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center</a:t>
            </a:r>
            <a:r>
              <a:rPr lang="en-US" sz="2000" dirty="0"/>
              <a:t> of a graph </a:t>
            </a:r>
            <a:r>
              <a:rPr lang="en-US" sz="2000" i="1" dirty="0"/>
              <a:t>C(G)</a:t>
            </a:r>
            <a:r>
              <a:rPr lang="en-US" sz="2000" dirty="0"/>
              <a:t> is the set of vertices with minimum eccentricity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418B-F18A-645D-9EAC-CDB31141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04" y="4132846"/>
            <a:ext cx="4207456" cy="53285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ABAAE1E-F205-7585-97F5-E7F8B00AD740}"/>
              </a:ext>
            </a:extLst>
          </p:cNvPr>
          <p:cNvSpPr/>
          <p:nvPr/>
        </p:nvSpPr>
        <p:spPr>
          <a:xfrm>
            <a:off x="1731469" y="3452418"/>
            <a:ext cx="680815" cy="887754"/>
          </a:xfrm>
          <a:prstGeom prst="ellipse">
            <a:avLst/>
          </a:prstGeom>
          <a:solidFill>
            <a:srgbClr val="FFFF00">
              <a:alpha val="71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0CC3AA-4B8F-3AD8-2015-C1DC0D8A24EE}"/>
              </a:ext>
            </a:extLst>
          </p:cNvPr>
          <p:cNvSpPr/>
          <p:nvPr/>
        </p:nvSpPr>
        <p:spPr>
          <a:xfrm>
            <a:off x="1001210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1AF37-ED65-DDF8-58E0-52DA687531DB}"/>
              </a:ext>
            </a:extLst>
          </p:cNvPr>
          <p:cNvSpPr/>
          <p:nvPr/>
        </p:nvSpPr>
        <p:spPr>
          <a:xfrm>
            <a:off x="1483219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311C04-D4CA-4F56-349A-82672F088D91}"/>
              </a:ext>
            </a:extLst>
          </p:cNvPr>
          <p:cNvSpPr/>
          <p:nvPr/>
        </p:nvSpPr>
        <p:spPr>
          <a:xfrm>
            <a:off x="1965228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FAF1C1-E3A3-53F2-43E2-C95091759C80}"/>
              </a:ext>
            </a:extLst>
          </p:cNvPr>
          <p:cNvSpPr/>
          <p:nvPr/>
        </p:nvSpPr>
        <p:spPr>
          <a:xfrm>
            <a:off x="2447237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00159B-DE31-6F59-92DC-74107AB2CFD3}"/>
              </a:ext>
            </a:extLst>
          </p:cNvPr>
          <p:cNvSpPr/>
          <p:nvPr/>
        </p:nvSpPr>
        <p:spPr>
          <a:xfrm>
            <a:off x="2929246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BD3274-A770-AF9E-0E30-DA02AD7681F2}"/>
              </a:ext>
            </a:extLst>
          </p:cNvPr>
          <p:cNvSpPr/>
          <p:nvPr/>
        </p:nvSpPr>
        <p:spPr>
          <a:xfrm>
            <a:off x="1687543" y="315343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6150D9-761A-C9A7-7D6F-A81E069A8CC4}"/>
              </a:ext>
            </a:extLst>
          </p:cNvPr>
          <p:cNvSpPr/>
          <p:nvPr/>
        </p:nvSpPr>
        <p:spPr>
          <a:xfrm>
            <a:off x="2217929" y="315343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74F561-B064-4236-271C-684FAEF5247C}"/>
              </a:ext>
            </a:extLst>
          </p:cNvPr>
          <p:cNvSpPr/>
          <p:nvPr/>
        </p:nvSpPr>
        <p:spPr>
          <a:xfrm>
            <a:off x="1971075" y="2746007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B40AFF-4371-7B6F-AF4A-D52E290F7913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138370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990FA7-0EB1-F74F-2ED5-A502587A56D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1620379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3D67AC-D02C-7689-C760-9A60854633B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2102388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2F9A4B-4642-29DC-3517-B234B33992F1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584397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245A00-BAEE-0228-9865-D4B9F52F0587}"/>
              </a:ext>
            </a:extLst>
          </p:cNvPr>
          <p:cNvCxnSpPr>
            <a:cxnSpLocks/>
            <a:stCxn id="12" idx="0"/>
            <a:endCxn id="16" idx="3"/>
          </p:cNvCxnSpPr>
          <p:nvPr/>
        </p:nvCxnSpPr>
        <p:spPr>
          <a:xfrm flipV="1">
            <a:off x="1551799" y="3270512"/>
            <a:ext cx="155831" cy="29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A14539-0718-19D5-76AB-D34BF58B19A7}"/>
              </a:ext>
            </a:extLst>
          </p:cNvPr>
          <p:cNvCxnSpPr>
            <a:cxnSpLocks/>
            <a:stCxn id="13" idx="1"/>
            <a:endCxn id="16" idx="5"/>
          </p:cNvCxnSpPr>
          <p:nvPr/>
        </p:nvCxnSpPr>
        <p:spPr>
          <a:xfrm flipH="1" flipV="1">
            <a:off x="1804616" y="3270512"/>
            <a:ext cx="180699" cy="311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F7D2D1-2DD4-4211-7AF7-10E9FF165A53}"/>
              </a:ext>
            </a:extLst>
          </p:cNvPr>
          <p:cNvCxnSpPr>
            <a:cxnSpLocks/>
            <a:stCxn id="13" idx="7"/>
            <a:endCxn id="17" idx="3"/>
          </p:cNvCxnSpPr>
          <p:nvPr/>
        </p:nvCxnSpPr>
        <p:spPr>
          <a:xfrm flipV="1">
            <a:off x="2082301" y="3270512"/>
            <a:ext cx="155715" cy="311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AB1578-AA51-7128-2F40-873AD339D844}"/>
              </a:ext>
            </a:extLst>
          </p:cNvPr>
          <p:cNvCxnSpPr>
            <a:cxnSpLocks/>
            <a:stCxn id="14" idx="0"/>
            <a:endCxn id="17" idx="5"/>
          </p:cNvCxnSpPr>
          <p:nvPr/>
        </p:nvCxnSpPr>
        <p:spPr>
          <a:xfrm flipH="1" flipV="1">
            <a:off x="2335002" y="3270512"/>
            <a:ext cx="180815" cy="29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484D0A-726A-AC1D-3B41-C89F3CEA70EE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824703" y="3222019"/>
            <a:ext cx="3932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CF6467-F789-83B4-F601-59E2030757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756123" y="2861046"/>
            <a:ext cx="229192" cy="2923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C7AEEC-C9B1-F08A-EABE-94B1E3CB4B17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2088148" y="2863080"/>
            <a:ext cx="198361" cy="290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514994-401C-7B81-763F-C835A1DD6F34}"/>
              </a:ext>
            </a:extLst>
          </p:cNvPr>
          <p:cNvSpPr txBox="1"/>
          <p:nvPr/>
        </p:nvSpPr>
        <p:spPr>
          <a:xfrm>
            <a:off x="927172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9CD21E-7E54-F714-620C-A082F4D4CF8D}"/>
              </a:ext>
            </a:extLst>
          </p:cNvPr>
          <p:cNvSpPr txBox="1"/>
          <p:nvPr/>
        </p:nvSpPr>
        <p:spPr>
          <a:xfrm>
            <a:off x="2863934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993ED-4C7B-04AB-85A8-7F095A82E4CF}"/>
              </a:ext>
            </a:extLst>
          </p:cNvPr>
          <p:cNvSpPr txBox="1"/>
          <p:nvPr/>
        </p:nvSpPr>
        <p:spPr>
          <a:xfrm>
            <a:off x="1398898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E62983-50C3-E4CA-3833-B0379457B4D2}"/>
              </a:ext>
            </a:extLst>
          </p:cNvPr>
          <p:cNvSpPr txBox="1"/>
          <p:nvPr/>
        </p:nvSpPr>
        <p:spPr>
          <a:xfrm>
            <a:off x="2374348" y="3693321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DB5EE-71BF-CE3A-3BD3-972D3E809152}"/>
              </a:ext>
            </a:extLst>
          </p:cNvPr>
          <p:cNvSpPr txBox="1"/>
          <p:nvPr/>
        </p:nvSpPr>
        <p:spPr>
          <a:xfrm>
            <a:off x="1875227" y="2427993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CED9A2-9A22-34E1-9FCE-9300C36D3557}"/>
              </a:ext>
            </a:extLst>
          </p:cNvPr>
          <p:cNvSpPr txBox="1"/>
          <p:nvPr/>
        </p:nvSpPr>
        <p:spPr>
          <a:xfrm>
            <a:off x="1449423" y="3027986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474AA-8DB0-6656-8D29-4479C736FC15}"/>
              </a:ext>
            </a:extLst>
          </p:cNvPr>
          <p:cNvSpPr txBox="1"/>
          <p:nvPr/>
        </p:nvSpPr>
        <p:spPr>
          <a:xfrm>
            <a:off x="2334643" y="3020050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AB7012-2B48-A015-7824-B83A030C9084}"/>
              </a:ext>
            </a:extLst>
          </p:cNvPr>
          <p:cNvSpPr txBox="1"/>
          <p:nvPr/>
        </p:nvSpPr>
        <p:spPr>
          <a:xfrm>
            <a:off x="1898606" y="3654556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07DEB3D-3ED1-1F84-27DC-0AF1FA3EB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5" r="80851"/>
          <a:stretch/>
        </p:blipFill>
        <p:spPr>
          <a:xfrm>
            <a:off x="1825288" y="4008708"/>
            <a:ext cx="539661" cy="29493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C5C1384-C952-1545-3B70-D2B5637B6660}"/>
              </a:ext>
            </a:extLst>
          </p:cNvPr>
          <p:cNvSpPr txBox="1">
            <a:spLocks/>
          </p:cNvSpPr>
          <p:nvPr/>
        </p:nvSpPr>
        <p:spPr>
          <a:xfrm>
            <a:off x="443533" y="4917377"/>
            <a:ext cx="8161149" cy="1681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Applications: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Measure the importance of a node (centrality indices)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Facility location problems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Detecting small-world networks (degrees of freedom)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67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Computing vertex eccentricities straightforwardly.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17912"/>
            <a:ext cx="866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eccentricity</a:t>
            </a:r>
            <a:r>
              <a:rPr lang="en-US" sz="2000" dirty="0"/>
              <a:t> </a:t>
            </a:r>
            <a:r>
              <a:rPr lang="en-US" sz="2000" i="1" dirty="0"/>
              <a:t>e(x)</a:t>
            </a:r>
            <a:r>
              <a:rPr lang="en-US" sz="2000" dirty="0"/>
              <a:t> of a vertex </a:t>
            </a:r>
            <a:r>
              <a:rPr lang="en-US" sz="2000" i="1" dirty="0"/>
              <a:t>x</a:t>
            </a:r>
            <a:r>
              <a:rPr lang="en-US" sz="2000" dirty="0"/>
              <a:t> is the distance to a furthest </a:t>
            </a:r>
            <a:r>
              <a:rPr lang="en-US" sz="2000" i="1" dirty="0"/>
              <a:t>u</a:t>
            </a:r>
            <a:r>
              <a:rPr lang="en-US" sz="2000" dirty="0"/>
              <a:t> vertex to </a:t>
            </a:r>
            <a:r>
              <a:rPr lang="en-US" sz="2000" i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86738-7A08-57E3-1F18-B55A515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3" y="1336771"/>
            <a:ext cx="2349029" cy="6692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5FC02-6221-30E1-593D-1C514ECB574B}"/>
              </a:ext>
            </a:extLst>
          </p:cNvPr>
          <p:cNvSpPr txBox="1">
            <a:spLocks/>
          </p:cNvSpPr>
          <p:nvPr/>
        </p:nvSpPr>
        <p:spPr>
          <a:xfrm>
            <a:off x="334361" y="2407185"/>
            <a:ext cx="8809639" cy="2290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Take a connected graph with n vertices and m edges.</a:t>
            </a:r>
          </a:p>
          <a:p>
            <a:r>
              <a:rPr lang="en-US" sz="2000" dirty="0">
                <a:latin typeface="+mn-lt"/>
              </a:rPr>
              <a:t>A single Breadth-First Search (BFS) from a vertex x</a:t>
            </a:r>
          </a:p>
          <a:p>
            <a:pPr lvl="1"/>
            <a:r>
              <a:rPr lang="en-US" sz="2000" dirty="0">
                <a:latin typeface="+mn-lt"/>
              </a:rPr>
              <a:t>runs in </a:t>
            </a:r>
            <a:r>
              <a:rPr lang="en-US" sz="2000" i="1" dirty="0">
                <a:latin typeface="+mn-lt"/>
              </a:rPr>
              <a:t>O(m)</a:t>
            </a:r>
            <a:r>
              <a:rPr lang="en-US" sz="2000" dirty="0">
                <a:latin typeface="+mn-lt"/>
              </a:rPr>
              <a:t> time</a:t>
            </a:r>
          </a:p>
          <a:p>
            <a:pPr lvl="1"/>
            <a:r>
              <a:rPr lang="en-US" sz="2000" dirty="0">
                <a:latin typeface="+mn-lt"/>
              </a:rPr>
              <a:t>yields </a:t>
            </a:r>
            <a:r>
              <a:rPr lang="en-US" sz="2000" i="1" dirty="0">
                <a:latin typeface="+mn-lt"/>
              </a:rPr>
              <a:t>e(x)</a:t>
            </a:r>
          </a:p>
          <a:p>
            <a:r>
              <a:rPr lang="en-US" sz="2000" dirty="0">
                <a:latin typeface="+mn-lt"/>
              </a:rPr>
              <a:t>Call BFS for each of the n vertices</a:t>
            </a:r>
          </a:p>
          <a:p>
            <a:r>
              <a:rPr lang="en-US" sz="2000" dirty="0">
                <a:latin typeface="+mn-lt"/>
              </a:rPr>
              <a:t>Total </a:t>
            </a:r>
            <a:r>
              <a:rPr lang="en-US" sz="2000" i="1" dirty="0">
                <a:latin typeface="+mn-lt"/>
              </a:rPr>
              <a:t>O(nm) </a:t>
            </a:r>
            <a:r>
              <a:rPr lang="en-US" sz="2000" dirty="0">
                <a:latin typeface="+mn-lt"/>
              </a:rPr>
              <a:t>runtime</a:t>
            </a:r>
          </a:p>
          <a:p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D0965-74CC-BE51-F788-0593B29F989A}"/>
              </a:ext>
            </a:extLst>
          </p:cNvPr>
          <p:cNvSpPr txBox="1"/>
          <p:nvPr/>
        </p:nvSpPr>
        <p:spPr>
          <a:xfrm>
            <a:off x="322847" y="5121119"/>
            <a:ext cx="866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This is prohibitively expensive on many real-world networks, as they are huge!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EABE61-FDAD-86F6-D0D4-BAC8F4111E49}"/>
              </a:ext>
            </a:extLst>
          </p:cNvPr>
          <p:cNvGrpSpPr/>
          <p:nvPr/>
        </p:nvGrpSpPr>
        <p:grpSpPr>
          <a:xfrm>
            <a:off x="5951645" y="2344469"/>
            <a:ext cx="2665841" cy="2057979"/>
            <a:chOff x="6319180" y="2607940"/>
            <a:chExt cx="2665841" cy="205797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F4BF72-7EA5-8174-762A-F8AC74CAD556}"/>
                </a:ext>
              </a:extLst>
            </p:cNvPr>
            <p:cNvGrpSpPr/>
            <p:nvPr/>
          </p:nvGrpSpPr>
          <p:grpSpPr>
            <a:xfrm>
              <a:off x="7446155" y="4238051"/>
              <a:ext cx="367985" cy="427868"/>
              <a:chOff x="1671267" y="2575937"/>
              <a:chExt cx="367985" cy="427868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EA09D5C-0B83-BB3B-CFE2-2B918CBA8293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83B764AA-57D2-B1DD-2022-4D7DF42D2B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83B764AA-57D2-B1DD-2022-4D7DF42D2B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6798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DB88D9-B5B1-3D6D-3A5D-F9C944FBE740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52AF4C-9A2E-8FCB-21DA-F28A91D0279A}"/>
                </a:ext>
              </a:extLst>
            </p:cNvPr>
            <p:cNvCxnSpPr>
              <a:cxnSpLocks/>
              <a:stCxn id="45" idx="5"/>
              <a:endCxn id="99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CAEC50-3FD5-E806-D641-D589880DD4D1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8DB6AB-38B6-05CD-3738-AD501E22F5E0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760AA-E06B-18DB-7CA9-F8DDFDFAC0B2}"/>
                </a:ext>
              </a:extLst>
            </p:cNvPr>
            <p:cNvCxnSpPr>
              <a:cxnSpLocks/>
              <a:stCxn id="44" idx="5"/>
              <a:endCxn id="47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8EFD91-4ADA-7E8E-E368-1F29561B685C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1510CD-E944-BE36-AE54-C8E728F4AE2D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BCCF60-802B-CD65-2F9E-9A0615F30A0E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29790E-28FB-6D48-C3B7-FAE447052AA3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BC3583-C6E9-E40A-C64D-0D67316976DB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667DA84-155A-4AB6-44C7-EFA6A36F12E3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6B7C29-E219-12DE-0749-95900582EAE0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F4FA21-0AEC-C745-06E0-BC1081D9D58B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9DBA97-37DA-1B79-DC2C-C7D1D7C01376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F75DDD-60C4-107A-8594-F2C21C00FD70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25E69EC-922E-4B5D-6928-057E3263832F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CDA7BD-225B-A1AD-060B-6C0ACABEDA48}"/>
                </a:ext>
              </a:extLst>
            </p:cNvPr>
            <p:cNvCxnSpPr>
              <a:cxnSpLocks/>
              <a:stCxn id="47" idx="5"/>
              <a:endCxn id="51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34C8B4-8899-95A6-EF4F-9B423275CEC2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7B024-2D5D-647A-689B-9CAC98E55FA5}"/>
                </a:ext>
              </a:extLst>
            </p:cNvPr>
            <p:cNvCxnSpPr>
              <a:cxnSpLocks/>
              <a:stCxn id="47" idx="7"/>
              <a:endCxn id="49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3E9CD1-1508-366E-D411-F9F672A11B1D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E6BDD7-CADE-3CE0-7144-FC5A2FE91A91}"/>
                </a:ext>
              </a:extLst>
            </p:cNvPr>
            <p:cNvCxnSpPr>
              <a:cxnSpLocks/>
              <a:stCxn id="49" idx="5"/>
              <a:endCxn id="50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7906EA8-4AD8-66B6-F9C6-EA3607C4B72E}"/>
                </a:ext>
              </a:extLst>
            </p:cNvPr>
            <p:cNvCxnSpPr>
              <a:cxnSpLocks/>
              <a:stCxn id="52" idx="5"/>
              <a:endCxn id="44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226DFB-039E-516E-AF6C-33A8E7F9634E}"/>
                </a:ext>
              </a:extLst>
            </p:cNvPr>
            <p:cNvCxnSpPr>
              <a:cxnSpLocks/>
              <a:stCxn id="45" idx="7"/>
              <a:endCxn id="52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5F18A7E-860A-9DC1-F725-70D60F402C80}"/>
                </a:ext>
              </a:extLst>
            </p:cNvPr>
            <p:cNvCxnSpPr>
              <a:cxnSpLocks/>
              <a:stCxn id="53" idx="6"/>
              <a:endCxn id="45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9641D7-3041-6F1D-618A-75B5E8AED1AC}"/>
                </a:ext>
              </a:extLst>
            </p:cNvPr>
            <p:cNvCxnSpPr>
              <a:cxnSpLocks/>
              <a:stCxn id="53" idx="2"/>
              <a:endCxn id="56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BD8877-C29F-292B-64DE-48B2B51140B2}"/>
                </a:ext>
              </a:extLst>
            </p:cNvPr>
            <p:cNvCxnSpPr>
              <a:cxnSpLocks/>
              <a:stCxn id="53" idx="7"/>
              <a:endCxn id="54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BB3D02-4D94-9302-4929-172C112F0119}"/>
                </a:ext>
              </a:extLst>
            </p:cNvPr>
            <p:cNvCxnSpPr>
              <a:cxnSpLocks/>
              <a:stCxn id="54" idx="6"/>
              <a:endCxn id="52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B311917-82F8-FA3D-9326-F9FAFE2DCAEC}"/>
                </a:ext>
              </a:extLst>
            </p:cNvPr>
            <p:cNvCxnSpPr>
              <a:cxnSpLocks/>
              <a:stCxn id="54" idx="7"/>
              <a:endCxn id="55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6F5B1D-8D7B-54F9-5FFD-FA81D04534E4}"/>
                </a:ext>
              </a:extLst>
            </p:cNvPr>
            <p:cNvCxnSpPr>
              <a:cxnSpLocks/>
              <a:stCxn id="55" idx="3"/>
              <a:endCxn id="52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C22BCB2-C648-9B52-BFE7-6AE15FDA10AE}"/>
                </a:ext>
              </a:extLst>
            </p:cNvPr>
            <p:cNvCxnSpPr>
              <a:cxnSpLocks/>
              <a:stCxn id="55" idx="6"/>
              <a:endCxn id="57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971EDC-8700-05EB-5BBF-1A1CDA067E87}"/>
                </a:ext>
              </a:extLst>
            </p:cNvPr>
            <p:cNvCxnSpPr>
              <a:cxnSpLocks/>
              <a:stCxn id="55" idx="5"/>
              <a:endCxn id="44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C22A4E-4350-803D-26CD-8B150B9157E1}"/>
                </a:ext>
              </a:extLst>
            </p:cNvPr>
            <p:cNvCxnSpPr>
              <a:cxnSpLocks/>
              <a:stCxn id="57" idx="3"/>
              <a:endCxn id="44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057BB2-EE12-AE3B-7981-DEC55EC15114}"/>
                </a:ext>
              </a:extLst>
            </p:cNvPr>
            <p:cNvCxnSpPr>
              <a:cxnSpLocks/>
              <a:stCxn id="49" idx="2"/>
              <a:endCxn id="44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39DFF1-FBCB-5897-CF3A-2A23976C6533}"/>
                </a:ext>
              </a:extLst>
            </p:cNvPr>
            <p:cNvCxnSpPr>
              <a:cxnSpLocks/>
              <a:stCxn id="57" idx="5"/>
              <a:endCxn id="49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AB9C4C9-527A-9BBB-4B6F-B5924B06D1C3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EEE83DF-AED2-8F55-BDB1-9CEAB35BD9C4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66C9E2F-F2C3-14D0-FBAD-A84F9A47EC50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3D655A6-136B-60E8-F474-932FFAF1958D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ADAEABC-4F7F-1C38-CFA5-EBD8D057D313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7D7734E-CA76-23A3-01A1-E5470627071C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4962F8A-2677-11B5-8926-9C162D57BD05}"/>
                </a:ext>
              </a:extLst>
            </p:cNvPr>
            <p:cNvCxnSpPr>
              <a:cxnSpLocks/>
              <a:stCxn id="53" idx="0"/>
              <a:endCxn id="79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29F669-0266-5144-8EDE-60BB77860304}"/>
                </a:ext>
              </a:extLst>
            </p:cNvPr>
            <p:cNvCxnSpPr>
              <a:cxnSpLocks/>
              <a:stCxn id="54" idx="0"/>
              <a:endCxn id="80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E22F8C-7ED9-D67D-37C6-558C0CCB2881}"/>
                </a:ext>
              </a:extLst>
            </p:cNvPr>
            <p:cNvCxnSpPr>
              <a:cxnSpLocks/>
              <a:stCxn id="57" idx="7"/>
              <a:endCxn id="77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D3329A5-9AE8-3F5D-9B75-60FAD3DBA03F}"/>
                </a:ext>
              </a:extLst>
            </p:cNvPr>
            <p:cNvCxnSpPr>
              <a:cxnSpLocks/>
              <a:stCxn id="49" idx="7"/>
              <a:endCxn id="76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11A4CF-BB44-8D3B-99C8-D7E500FA6000}"/>
                </a:ext>
              </a:extLst>
            </p:cNvPr>
            <p:cNvCxnSpPr>
              <a:cxnSpLocks/>
              <a:stCxn id="50" idx="7"/>
              <a:endCxn id="76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530D7A-2629-7D38-D397-7B170EA9F077}"/>
                </a:ext>
              </a:extLst>
            </p:cNvPr>
            <p:cNvCxnSpPr>
              <a:cxnSpLocks/>
              <a:stCxn id="77" idx="1"/>
              <a:endCxn id="81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628B3C-F3FE-7C42-CCCC-AC2DE8C077F5}"/>
                </a:ext>
              </a:extLst>
            </p:cNvPr>
            <p:cNvCxnSpPr>
              <a:cxnSpLocks/>
              <a:stCxn id="55" idx="7"/>
              <a:endCxn id="78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799E2CB-B242-08AA-F469-0A94330A2913}"/>
                </a:ext>
              </a:extLst>
            </p:cNvPr>
            <p:cNvCxnSpPr>
              <a:cxnSpLocks/>
              <a:stCxn id="78" idx="3"/>
              <a:endCxn id="54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ABC1E5D-5164-080D-187E-A60B319C3DC6}"/>
                </a:ext>
              </a:extLst>
            </p:cNvPr>
            <p:cNvCxnSpPr>
              <a:cxnSpLocks/>
              <a:stCxn id="77" idx="2"/>
              <a:endCxn id="78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60747E0-E304-2CF1-7636-B86F9BD6D893}"/>
                </a:ext>
              </a:extLst>
            </p:cNvPr>
            <p:cNvCxnSpPr>
              <a:cxnSpLocks/>
              <a:stCxn id="78" idx="7"/>
              <a:endCxn id="81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9D88FE-1A21-FDFF-902B-4E091AB1A749}"/>
                </a:ext>
              </a:extLst>
            </p:cNvPr>
            <p:cNvCxnSpPr>
              <a:cxnSpLocks/>
              <a:stCxn id="76" idx="1"/>
              <a:endCxn id="77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484AE5-81FA-BB42-43A7-0640D6D38DA2}"/>
                </a:ext>
              </a:extLst>
            </p:cNvPr>
            <p:cNvCxnSpPr>
              <a:cxnSpLocks/>
              <a:stCxn id="78" idx="3"/>
              <a:endCxn id="80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4D79B3C-4921-2E73-93A6-5D384BBFA173}"/>
                </a:ext>
              </a:extLst>
            </p:cNvPr>
            <p:cNvCxnSpPr>
              <a:cxnSpLocks/>
              <a:stCxn id="81" idx="2"/>
              <a:endCxn id="80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A335D1-6CCE-53E3-89EC-64A27FF9073F}"/>
                </a:ext>
              </a:extLst>
            </p:cNvPr>
            <p:cNvCxnSpPr>
              <a:cxnSpLocks/>
              <a:stCxn id="53" idx="0"/>
              <a:endCxn id="79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6101CA-8CD0-0132-1824-70E116DF9896}"/>
                </a:ext>
              </a:extLst>
            </p:cNvPr>
            <p:cNvCxnSpPr>
              <a:cxnSpLocks/>
              <a:stCxn id="80" idx="3"/>
              <a:endCxn id="79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1E1C1B6-C2C8-1751-681D-CE34625B5AB4}"/>
                </a:ext>
              </a:extLst>
            </p:cNvPr>
            <p:cNvCxnSpPr>
              <a:cxnSpLocks/>
              <a:stCxn id="54" idx="2"/>
              <a:endCxn id="56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2DD0A9-E02A-634A-7383-3E3BA1B12705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363288"/>
                <a:ext cx="11465490" cy="4813675"/>
              </a:xfrm>
            </p:spPr>
            <p:txBody>
              <a:bodyPr/>
              <a:lstStyle/>
              <a:p>
                <a:r>
                  <a:rPr lang="en-US" dirty="0"/>
                  <a:t>Find a long path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363288"/>
                <a:ext cx="11465490" cy="4813675"/>
              </a:xfrm>
              <a:blipFill>
                <a:blip r:embed="rId3"/>
                <a:stretch>
                  <a:fillRect l="-442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088837-7627-B23D-9296-9A7466CE88D1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2345586" y="2219048"/>
            <a:ext cx="4082239" cy="417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699AB7-0F47-9C42-B8EB-25BA8500D812}"/>
              </a:ext>
            </a:extLst>
          </p:cNvPr>
          <p:cNvCxnSpPr>
            <a:cxnSpLocks/>
            <a:stCxn id="27" idx="3"/>
            <a:endCxn id="30" idx="6"/>
          </p:cNvCxnSpPr>
          <p:nvPr/>
        </p:nvCxnSpPr>
        <p:spPr>
          <a:xfrm flipH="1">
            <a:off x="1252970" y="2267541"/>
            <a:ext cx="5194942" cy="592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DC7D7-F57E-D895-9EF7-4E8833DB21C2}"/>
              </a:ext>
            </a:extLst>
          </p:cNvPr>
          <p:cNvGrpSpPr/>
          <p:nvPr/>
        </p:nvGrpSpPr>
        <p:grpSpPr>
          <a:xfrm>
            <a:off x="1790857" y="1986255"/>
            <a:ext cx="554729" cy="369332"/>
            <a:chOff x="1410472" y="2370001"/>
            <a:chExt cx="554729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50838D-C6C4-303A-8743-5CF4BC10C16B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B60DEA-9B23-07E2-0A21-945AFEF1F3FC}"/>
                    </a:ext>
                  </a:extLst>
                </p:cNvPr>
                <p:cNvSpPr txBox="1"/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A0E3BA-62C9-5A45-BCDA-162AF5721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5C009-AB73-23DB-2700-4E107CC6FBF5}"/>
              </a:ext>
            </a:extLst>
          </p:cNvPr>
          <p:cNvGrpSpPr/>
          <p:nvPr/>
        </p:nvGrpSpPr>
        <p:grpSpPr>
          <a:xfrm>
            <a:off x="6427825" y="2033372"/>
            <a:ext cx="590923" cy="369332"/>
            <a:chOff x="6343489" y="2599754"/>
            <a:chExt cx="590923" cy="3693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38B88B-F3AA-6021-58CD-DCE21F02D105}"/>
                </a:ext>
              </a:extLst>
            </p:cNvPr>
            <p:cNvSpPr/>
            <p:nvPr/>
          </p:nvSpPr>
          <p:spPr>
            <a:xfrm>
              <a:off x="6343489" y="271685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94ED51-A1D7-1ABC-A01D-071C12FC6E2B}"/>
                    </a:ext>
                  </a:extLst>
                </p:cNvPr>
                <p:cNvSpPr txBox="1"/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0BBCB3E-E2D3-3C44-9D7F-0A594F3B9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7A93A-A9A6-55F8-6083-8754A15B6350}"/>
              </a:ext>
            </a:extLst>
          </p:cNvPr>
          <p:cNvGrpSpPr/>
          <p:nvPr/>
        </p:nvGrpSpPr>
        <p:grpSpPr>
          <a:xfrm>
            <a:off x="686352" y="2624193"/>
            <a:ext cx="566618" cy="369332"/>
            <a:chOff x="828988" y="2901712"/>
            <a:chExt cx="566618" cy="3693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9E3B2D-E1F5-76B3-18F8-253D8BEEE4D9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B8E9434-66AA-C399-16AE-DEE4A9F48DC6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7FE8-D01F-127D-0F7E-7BA2438B3001}"/>
                  </a:ext>
                </a:extLst>
              </p:cNvPr>
              <p:cNvSpPr txBox="1"/>
              <p:nvPr/>
            </p:nvSpPr>
            <p:spPr>
              <a:xfrm rot="21259013">
                <a:off x="1678664" y="2365113"/>
                <a:ext cx="2849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7FE8-D01F-127D-0F7E-7BA2438B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9013">
                <a:off x="1678664" y="2365113"/>
                <a:ext cx="2849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CFAA3-1CB4-66EA-6ED6-18464C1D785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232883" y="2670438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0EC80-98F2-6F98-3569-3C59315DA21A}"/>
              </a:ext>
            </a:extLst>
          </p:cNvPr>
          <p:cNvGrpSpPr/>
          <p:nvPr/>
        </p:nvGrpSpPr>
        <p:grpSpPr>
          <a:xfrm>
            <a:off x="7471738" y="2441139"/>
            <a:ext cx="615111" cy="369332"/>
            <a:chOff x="7257825" y="3089900"/>
            <a:chExt cx="615111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AED1DE-7850-9BCF-11C0-8170E865A07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14E4A8-8915-AD11-B45E-488468245889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23931-E7E8-D440-8127-1D0973455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96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363288"/>
                <a:ext cx="8475418" cy="4813675"/>
              </a:xfrm>
            </p:spPr>
            <p:txBody>
              <a:bodyPr/>
              <a:lstStyle/>
              <a:p>
                <a:r>
                  <a:rPr lang="en-US" dirty="0"/>
                  <a:t>Find a long path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Run breadth-first search (BFS) from the middle vertex </a:t>
                </a:r>
                <a:r>
                  <a:rPr lang="en-US" i="1" dirty="0"/>
                  <a:t>c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show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363288"/>
                <a:ext cx="8475418" cy="4813675"/>
              </a:xfrm>
              <a:blipFill>
                <a:blip r:embed="rId3"/>
                <a:stretch>
                  <a:fillRect l="-599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7A93A-A9A6-55F8-6083-8754A15B6350}"/>
              </a:ext>
            </a:extLst>
          </p:cNvPr>
          <p:cNvGrpSpPr/>
          <p:nvPr/>
        </p:nvGrpSpPr>
        <p:grpSpPr>
          <a:xfrm>
            <a:off x="686352" y="2624193"/>
            <a:ext cx="566618" cy="369332"/>
            <a:chOff x="828988" y="2901712"/>
            <a:chExt cx="566618" cy="3693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9E3B2D-E1F5-76B3-18F8-253D8BEEE4D9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B8E9434-66AA-C399-16AE-DEE4A9F48DC6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CFAA3-1CB4-66EA-6ED6-18464C1D785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232883" y="2670438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0EC80-98F2-6F98-3569-3C59315DA21A}"/>
              </a:ext>
            </a:extLst>
          </p:cNvPr>
          <p:cNvGrpSpPr/>
          <p:nvPr/>
        </p:nvGrpSpPr>
        <p:grpSpPr>
          <a:xfrm>
            <a:off x="7471738" y="2441139"/>
            <a:ext cx="615111" cy="369332"/>
            <a:chOff x="7257825" y="3089900"/>
            <a:chExt cx="615111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AED1DE-7850-9BCF-11C0-8170E865A07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14E4A8-8915-AD11-B45E-488468245889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23931-E7E8-D440-8127-1D0973455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40D64A-FB43-573D-8304-CFF9461862FF}"/>
              </a:ext>
            </a:extLst>
          </p:cNvPr>
          <p:cNvGrpSpPr/>
          <p:nvPr/>
        </p:nvGrpSpPr>
        <p:grpSpPr>
          <a:xfrm>
            <a:off x="4136828" y="2394071"/>
            <a:ext cx="725379" cy="708338"/>
            <a:chOff x="1672352" y="4997003"/>
            <a:chExt cx="725379" cy="7083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B1D07-0334-7EEA-3EAF-7AB107D4B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4997003"/>
              <a:ext cx="0" cy="4189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EB5D30-2CBC-7753-AF96-2B51562CC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5100034"/>
              <a:ext cx="202973" cy="3159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631689-DC68-3CCE-2C90-E6ADB2510114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5944"/>
              <a:ext cx="0" cy="28939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2749C8-8C0F-B87B-4CAD-AD894DC998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5348" y="5100034"/>
              <a:ext cx="259724" cy="3159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762225-2A81-9763-52B5-27C69F752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2352" y="5351171"/>
              <a:ext cx="352720" cy="647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E028A9-6F31-6A57-40E8-9472DFF1C1C5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372659" cy="849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BAE197-4694-A039-AE9A-32C520EE3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5348" y="5413136"/>
              <a:ext cx="233966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A95905-8437-83FB-448A-D94406611C1D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294795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96912A-E671-0CDF-97F6-605713FDBAE6}"/>
              </a:ext>
            </a:extLst>
          </p:cNvPr>
          <p:cNvGrpSpPr/>
          <p:nvPr/>
        </p:nvGrpSpPr>
        <p:grpSpPr>
          <a:xfrm>
            <a:off x="4396663" y="2739018"/>
            <a:ext cx="350673" cy="433695"/>
            <a:chOff x="1793765" y="2575937"/>
            <a:chExt cx="350673" cy="43369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43203A-E921-5FA7-EB53-7F9439970D15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3CF669-679D-15ED-D482-364F3CF706FB}"/>
                    </a:ext>
                  </a:extLst>
                </p:cNvPr>
                <p:cNvSpPr txBox="1"/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5961E1-2B94-7D4A-9C79-F5B650895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4F19732-A062-4F03-18B8-607378A616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625" y="3841468"/>
            <a:ext cx="3557860" cy="52785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A339984-8E92-0B94-9087-7964EB24F466}"/>
              </a:ext>
            </a:extLst>
          </p:cNvPr>
          <p:cNvGrpSpPr/>
          <p:nvPr/>
        </p:nvGrpSpPr>
        <p:grpSpPr>
          <a:xfrm>
            <a:off x="5938513" y="4046168"/>
            <a:ext cx="2665841" cy="2057979"/>
            <a:chOff x="6319180" y="2607940"/>
            <a:chExt cx="2665841" cy="205797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133572-AB41-C953-EFB0-29ED272ADBB0}"/>
                </a:ext>
              </a:extLst>
            </p:cNvPr>
            <p:cNvGrpSpPr/>
            <p:nvPr/>
          </p:nvGrpSpPr>
          <p:grpSpPr>
            <a:xfrm>
              <a:off x="7446155" y="4238051"/>
              <a:ext cx="350673" cy="427868"/>
              <a:chOff x="1671267" y="2575937"/>
              <a:chExt cx="350673" cy="42786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7CD11E6-2426-C9C5-43C7-73EFD37201D6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01F599E-FAE6-69EC-3820-CABD161D4844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E0E8DF4-B4DE-CA44-9902-2A5B9CC7A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D86E0F-39AD-F8A3-5128-D5D945DE4E9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E6AB5C-F93A-285E-B4D0-E079360C783F}"/>
                </a:ext>
              </a:extLst>
            </p:cNvPr>
            <p:cNvCxnSpPr>
              <a:cxnSpLocks/>
              <a:stCxn id="42" idx="5"/>
              <a:endCxn id="96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483953-A7A2-00EB-A391-41AAFB70F3B3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00E0F8-4652-BE6F-C61E-1FF0D26479F1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581675-F836-B4E2-3825-72B202BCF445}"/>
                </a:ext>
              </a:extLst>
            </p:cNvPr>
            <p:cNvCxnSpPr>
              <a:cxnSpLocks/>
              <a:stCxn id="41" idx="5"/>
              <a:endCxn id="44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D6626C-0BA7-15BD-8F70-5951447832D4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776AEF1-9350-2D49-3583-839C2A38D22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B08AEC-D758-326C-58F8-A88D5944FF5C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82C824-1035-CA0D-E882-1FEEA617F28E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D7B81B-820B-3E3B-3B15-7F8C4CBDD114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122352-7B83-9949-8B78-6DBCD4C27927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204046-D171-672D-9F98-3306813D1B14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73D520-2C2F-B802-7F2A-65148577D18B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D83E4D-9BBD-E56A-7FE7-164DA4E39A51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5DBB37-EAE1-BE23-E968-439E3E6A34D1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6210741-98AD-7EBF-6C4D-14C02BDDE706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D495B9A-B3D2-3023-C0D6-40852C2650D0}"/>
                </a:ext>
              </a:extLst>
            </p:cNvPr>
            <p:cNvCxnSpPr>
              <a:cxnSpLocks/>
              <a:stCxn id="44" idx="5"/>
              <a:endCxn id="48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DC6003-FCAA-1B69-4E8C-AF449A98331F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C65E02-26E6-6D79-7CC9-9E290BBA6110}"/>
                </a:ext>
              </a:extLst>
            </p:cNvPr>
            <p:cNvCxnSpPr>
              <a:cxnSpLocks/>
              <a:stCxn id="44" idx="7"/>
              <a:endCxn id="46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5A1312-3A61-C436-294F-5FAF2A208B7F}"/>
                </a:ext>
              </a:extLst>
            </p:cNvPr>
            <p:cNvCxnSpPr>
              <a:cxnSpLocks/>
              <a:stCxn id="44" idx="6"/>
              <a:endCxn id="47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14A23D-7F27-8872-02AB-E5AFDCE8712D}"/>
                </a:ext>
              </a:extLst>
            </p:cNvPr>
            <p:cNvCxnSpPr>
              <a:cxnSpLocks/>
              <a:stCxn id="46" idx="5"/>
              <a:endCxn id="47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655440D-1C23-3DB6-A386-4CBEEE5A0176}"/>
                </a:ext>
              </a:extLst>
            </p:cNvPr>
            <p:cNvCxnSpPr>
              <a:cxnSpLocks/>
              <a:stCxn id="49" idx="5"/>
              <a:endCxn id="41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72E3AC4-F89C-D53D-421E-DCBA605A90D2}"/>
                </a:ext>
              </a:extLst>
            </p:cNvPr>
            <p:cNvCxnSpPr>
              <a:cxnSpLocks/>
              <a:stCxn id="42" idx="7"/>
              <a:endCxn id="49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00931B-F3F0-E562-AA70-22CD7EEDEAE1}"/>
                </a:ext>
              </a:extLst>
            </p:cNvPr>
            <p:cNvCxnSpPr>
              <a:cxnSpLocks/>
              <a:stCxn id="50" idx="6"/>
              <a:endCxn id="42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95AD0A-B90A-5EEA-D322-8B1DABCDE6E1}"/>
                </a:ext>
              </a:extLst>
            </p:cNvPr>
            <p:cNvCxnSpPr>
              <a:cxnSpLocks/>
              <a:stCxn id="50" idx="2"/>
              <a:endCxn id="53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F01E1D-326F-CCDE-ACE3-6C025F49E2BA}"/>
                </a:ext>
              </a:extLst>
            </p:cNvPr>
            <p:cNvCxnSpPr>
              <a:cxnSpLocks/>
              <a:stCxn id="50" idx="7"/>
              <a:endCxn id="51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7CCB86-4A02-5C7E-5EBA-DB1F5956F6A7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F4ACFF9-9E55-2CDE-9F96-F8CC0EC07DB4}"/>
                </a:ext>
              </a:extLst>
            </p:cNvPr>
            <p:cNvCxnSpPr>
              <a:cxnSpLocks/>
              <a:stCxn id="51" idx="7"/>
              <a:endCxn id="52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61BEC10-B058-942A-B35A-C1E3C54319AE}"/>
                </a:ext>
              </a:extLst>
            </p:cNvPr>
            <p:cNvCxnSpPr>
              <a:cxnSpLocks/>
              <a:stCxn id="52" idx="3"/>
              <a:endCxn id="49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9FA5589-FCB9-9B65-D229-128AA509927D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0F613EC-6582-DF86-7903-BD9033C36211}"/>
                </a:ext>
              </a:extLst>
            </p:cNvPr>
            <p:cNvCxnSpPr>
              <a:cxnSpLocks/>
              <a:stCxn id="52" idx="5"/>
              <a:endCxn id="41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B5E9D35-A976-31D0-43E8-4722FED32CF8}"/>
                </a:ext>
              </a:extLst>
            </p:cNvPr>
            <p:cNvCxnSpPr>
              <a:cxnSpLocks/>
              <a:stCxn id="54" idx="3"/>
              <a:endCxn id="41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642B2F-0595-699C-8D05-CB15EC696F36}"/>
                </a:ext>
              </a:extLst>
            </p:cNvPr>
            <p:cNvCxnSpPr>
              <a:cxnSpLocks/>
              <a:stCxn id="46" idx="2"/>
              <a:endCxn id="41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6DD0323-1426-2D21-EB94-08B330F0B0B0}"/>
                </a:ext>
              </a:extLst>
            </p:cNvPr>
            <p:cNvCxnSpPr>
              <a:cxnSpLocks/>
              <a:stCxn id="54" idx="5"/>
              <a:endCxn id="46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D802CC-69EA-CC28-1952-87370C0BBDB0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E8BA7E-FD8A-99C2-C6E9-BEC59904F345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A9D0464-B75C-6633-5423-5ED06A23CAC7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7594225-78F9-007B-96CF-A2EECAE2EA07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27B382-B386-DFD3-9209-1416412E11A6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BD28370-32A9-C88E-7F7B-27B7CF02469C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423DF2-6E00-BF16-2EBA-4FEDB6438685}"/>
                </a:ext>
              </a:extLst>
            </p:cNvPr>
            <p:cNvCxnSpPr>
              <a:cxnSpLocks/>
              <a:stCxn id="50" idx="0"/>
              <a:endCxn id="76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4048DC-9CCB-55A4-6383-2B342DCB3E08}"/>
                </a:ext>
              </a:extLst>
            </p:cNvPr>
            <p:cNvCxnSpPr>
              <a:cxnSpLocks/>
              <a:stCxn id="51" idx="0"/>
              <a:endCxn id="77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25984C-2434-C85A-C5ED-8C277CB32F26}"/>
                </a:ext>
              </a:extLst>
            </p:cNvPr>
            <p:cNvCxnSpPr>
              <a:cxnSpLocks/>
              <a:stCxn id="54" idx="7"/>
              <a:endCxn id="74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EF59FC5-4CC0-F1CC-D60B-16D682FEF8C1}"/>
                </a:ext>
              </a:extLst>
            </p:cNvPr>
            <p:cNvCxnSpPr>
              <a:cxnSpLocks/>
              <a:stCxn id="46" idx="7"/>
              <a:endCxn id="73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B9E846-A2E7-EF90-3FE3-CF5A408511B3}"/>
                </a:ext>
              </a:extLst>
            </p:cNvPr>
            <p:cNvCxnSpPr>
              <a:cxnSpLocks/>
              <a:stCxn id="47" idx="7"/>
              <a:endCxn id="73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E8AD11-C1D5-524D-CB52-379292DAF6D1}"/>
                </a:ext>
              </a:extLst>
            </p:cNvPr>
            <p:cNvCxnSpPr>
              <a:cxnSpLocks/>
              <a:stCxn id="74" idx="1"/>
              <a:endCxn id="78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2790F1-DC17-7C16-B42E-AF74DF8D1365}"/>
                </a:ext>
              </a:extLst>
            </p:cNvPr>
            <p:cNvCxnSpPr>
              <a:cxnSpLocks/>
              <a:stCxn id="52" idx="7"/>
              <a:endCxn id="75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E192A5-0B66-4D31-F2CC-766FB3A3BC05}"/>
                </a:ext>
              </a:extLst>
            </p:cNvPr>
            <p:cNvCxnSpPr>
              <a:cxnSpLocks/>
              <a:stCxn id="75" idx="3"/>
              <a:endCxn id="51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F6395C-1391-2643-C28C-771D1E265142}"/>
                </a:ext>
              </a:extLst>
            </p:cNvPr>
            <p:cNvCxnSpPr>
              <a:cxnSpLocks/>
              <a:stCxn id="74" idx="2"/>
              <a:endCxn id="75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D62CDC-6521-4A95-1DD1-405D7D699CC4}"/>
                </a:ext>
              </a:extLst>
            </p:cNvPr>
            <p:cNvCxnSpPr>
              <a:cxnSpLocks/>
              <a:stCxn id="75" idx="7"/>
              <a:endCxn id="78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96712C9-EA8D-2421-F517-91C2E22847A6}"/>
                </a:ext>
              </a:extLst>
            </p:cNvPr>
            <p:cNvCxnSpPr>
              <a:cxnSpLocks/>
              <a:stCxn id="73" idx="1"/>
              <a:endCxn id="74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303634-8B18-D2E8-8889-40229F45125C}"/>
                </a:ext>
              </a:extLst>
            </p:cNvPr>
            <p:cNvCxnSpPr>
              <a:cxnSpLocks/>
              <a:stCxn id="75" idx="3"/>
              <a:endCxn id="77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437DED-CAFF-E347-E422-8432AAD1698E}"/>
                </a:ext>
              </a:extLst>
            </p:cNvPr>
            <p:cNvCxnSpPr>
              <a:cxnSpLocks/>
              <a:stCxn id="78" idx="2"/>
              <a:endCxn id="77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527162C-EE5D-0AC7-6A2B-C45BB5D3F24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C4B0031-4DD2-6096-13FE-14AB3CA8DFFA}"/>
                </a:ext>
              </a:extLst>
            </p:cNvPr>
            <p:cNvCxnSpPr>
              <a:cxnSpLocks/>
              <a:stCxn id="77" idx="3"/>
              <a:endCxn id="76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5CD1A2-8F57-2FB8-8A11-18033978DA9B}"/>
                </a:ext>
              </a:extLst>
            </p:cNvPr>
            <p:cNvCxnSpPr>
              <a:cxnSpLocks/>
              <a:stCxn id="51" idx="2"/>
              <a:endCxn id="53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BFF3EDE-402D-053A-583E-EC964C28551A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accent2"/>
                  </a:solidFill>
                </a:rPr>
                <a:t>T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0B2699BD-9213-27D1-D75F-048D5D6FA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Theorem [2]: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There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approximation of all eccentricities in total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  </a:t>
                </a: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0B2699BD-9213-27D1-D75F-048D5D6F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blipFill>
                <a:blip r:embed="rId12"/>
                <a:stretch>
                  <a:fillRect l="-719" t="-7463" r="-19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F314A059-A40D-B1CF-B22F-C32F3145C372}"/>
              </a:ext>
            </a:extLst>
          </p:cNvPr>
          <p:cNvSpPr txBox="1"/>
          <p:nvPr/>
        </p:nvSpPr>
        <p:spPr>
          <a:xfrm>
            <a:off x="261810" y="6245058"/>
            <a:ext cx="8475418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/>
              <a:t>[2] 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</p:txBody>
      </p:sp>
    </p:spTree>
    <p:extLst>
      <p:ext uri="{BB962C8B-B14F-4D97-AF65-F5344CB8AC3E}">
        <p14:creationId xmlns:p14="http://schemas.microsoft.com/office/powerpoint/2010/main" val="147082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real world networks exhibit the fellow travelers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take advantage of this nice geometric property to solve problems faster on these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Ex: computing vertex eccentricities</a:t>
            </a:r>
          </a:p>
        </p:txBody>
      </p:sp>
    </p:spTree>
    <p:extLst>
      <p:ext uri="{BB962C8B-B14F-4D97-AF65-F5344CB8AC3E}">
        <p14:creationId xmlns:p14="http://schemas.microsoft.com/office/powerpoint/2010/main" val="306454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  <a:r>
              <a:rPr lang="en-US" b="1" dirty="0">
                <a:solidFill>
                  <a:schemeClr val="accent1"/>
                </a:solidFill>
              </a:rPr>
              <a:t>and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real world networks exhibit the fellow travelers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What else?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take advantage of this nice geometric property to solve problems faster on these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Ex: computing vertex eccentricities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What else? Ex: vertex pursuit games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How does interval thinness relate to other geometric measures of negative curvature?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What other problems can be solved better with interval thinness, compared to other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221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Vertex pursuit games on graphs: cops vs. robbers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BF8B5-EEB8-4EA2-32CE-DCDE775F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71" y="1910085"/>
            <a:ext cx="5845629" cy="3897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64380-B377-92AA-28F7-6CE7A217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7" y="1525797"/>
            <a:ext cx="3086100" cy="2558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85EAE-E3B6-800F-CB93-E5DF42BC62B6}"/>
              </a:ext>
            </a:extLst>
          </p:cNvPr>
          <p:cNvSpPr txBox="1"/>
          <p:nvPr/>
        </p:nvSpPr>
        <p:spPr>
          <a:xfrm>
            <a:off x="1045681" y="408452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+mj-lt"/>
              </a:rPr>
              <a:t>robber-win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A38CB-9438-73D4-C0FB-0EA5FDA13D47}"/>
              </a:ext>
            </a:extLst>
          </p:cNvPr>
          <p:cNvSpPr txBox="1"/>
          <p:nvPr/>
        </p:nvSpPr>
        <p:spPr>
          <a:xfrm>
            <a:off x="7446761" y="2574328"/>
            <a:ext cx="133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</a:rPr>
              <a:t>cop-win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971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Network analysis: software ecosystems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9605-7A7E-7E78-03B2-A4374B05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5" y="1253953"/>
            <a:ext cx="6527800" cy="5178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9A20E-220C-31FE-34A2-6F3713FF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322" y="5523043"/>
            <a:ext cx="1024864" cy="3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71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Software Heritage Project</a:t>
            </a:r>
          </a:p>
        </p:txBody>
      </p:sp>
      <p:pic>
        <p:nvPicPr>
          <p:cNvPr id="1028" name="Picture 4" descr="Announcing the Software Heritage Graph Dataset – Software Heritage">
            <a:extLst>
              <a:ext uri="{FF2B5EF4-FFF2-40B4-BE49-F238E27FC236}">
                <a16:creationId xmlns:a16="http://schemas.microsoft.com/office/drawing/2014/main" id="{84E2D35B-E1B5-19CC-5777-277DD378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48" y="936205"/>
            <a:ext cx="2495032" cy="24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wer">
            <a:extLst>
              <a:ext uri="{FF2B5EF4-FFF2-40B4-BE49-F238E27FC236}">
                <a16:creationId xmlns:a16="http://schemas.microsoft.com/office/drawing/2014/main" id="{DBB86306-60A5-1AF4-1187-C90A8DCD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22" y="998381"/>
            <a:ext cx="439614" cy="38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git">
            <a:extLst>
              <a:ext uri="{FF2B5EF4-FFF2-40B4-BE49-F238E27FC236}">
                <a16:creationId xmlns:a16="http://schemas.microsoft.com/office/drawing/2014/main" id="{52C5D22B-AFD8-83A2-3C90-F4286C84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422" y="3002702"/>
            <a:ext cx="343778" cy="2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an">
            <a:extLst>
              <a:ext uri="{FF2B5EF4-FFF2-40B4-BE49-F238E27FC236}">
                <a16:creationId xmlns:a16="http://schemas.microsoft.com/office/drawing/2014/main" id="{237E82D8-A0A9-77A6-C0AA-A3223756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257" y="2942004"/>
            <a:ext cx="343524" cy="26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bian">
            <a:extLst>
              <a:ext uri="{FF2B5EF4-FFF2-40B4-BE49-F238E27FC236}">
                <a16:creationId xmlns:a16="http://schemas.microsoft.com/office/drawing/2014/main" id="{1AE8BF5B-390C-DBE5-88D3-2B2987A5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71" y="1849414"/>
            <a:ext cx="1180448" cy="3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ea">
            <a:extLst>
              <a:ext uri="{FF2B5EF4-FFF2-40B4-BE49-F238E27FC236}">
                <a16:creationId xmlns:a16="http://schemas.microsoft.com/office/drawing/2014/main" id="{B4571078-7B23-DB7B-4236-68671AF2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68" y="2318929"/>
            <a:ext cx="523374" cy="5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">
            <a:extLst>
              <a:ext uri="{FF2B5EF4-FFF2-40B4-BE49-F238E27FC236}">
                <a16:creationId xmlns:a16="http://schemas.microsoft.com/office/drawing/2014/main" id="{64778A3E-8583-CF43-56F9-205A1BF1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07" y="1401811"/>
            <a:ext cx="1322742" cy="54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lab">
            <a:extLst>
              <a:ext uri="{FF2B5EF4-FFF2-40B4-BE49-F238E27FC236}">
                <a16:creationId xmlns:a16="http://schemas.microsoft.com/office/drawing/2014/main" id="{45A9F984-85F1-9439-81C5-4CFFBA0C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23" y="1084122"/>
            <a:ext cx="980825" cy="2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tweb">
            <a:extLst>
              <a:ext uri="{FF2B5EF4-FFF2-40B4-BE49-F238E27FC236}">
                <a16:creationId xmlns:a16="http://schemas.microsoft.com/office/drawing/2014/main" id="{93139B05-8F76-623F-4560-F8C723B9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75" y="3002702"/>
            <a:ext cx="576808" cy="16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gs">
            <a:extLst>
              <a:ext uri="{FF2B5EF4-FFF2-40B4-BE49-F238E27FC236}">
                <a16:creationId xmlns:a16="http://schemas.microsoft.com/office/drawing/2014/main" id="{933BFDEF-B0C2-727A-4695-5AD94856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91" y="3405735"/>
            <a:ext cx="714346" cy="25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olang">
            <a:extLst>
              <a:ext uri="{FF2B5EF4-FFF2-40B4-BE49-F238E27FC236}">
                <a16:creationId xmlns:a16="http://schemas.microsoft.com/office/drawing/2014/main" id="{341455FA-3DFB-72C8-9535-22DE9F64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4" y="2701144"/>
            <a:ext cx="801066" cy="3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NU">
            <a:extLst>
              <a:ext uri="{FF2B5EF4-FFF2-40B4-BE49-F238E27FC236}">
                <a16:creationId xmlns:a16="http://schemas.microsoft.com/office/drawing/2014/main" id="{BD304559-0773-6E77-5E9C-41CCBDA7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804" y="3231503"/>
            <a:ext cx="876010" cy="4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eptapod">
            <a:extLst>
              <a:ext uri="{FF2B5EF4-FFF2-40B4-BE49-F238E27FC236}">
                <a16:creationId xmlns:a16="http://schemas.microsoft.com/office/drawing/2014/main" id="{F5607027-4A0F-2733-7C5F-52F40F54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35" y="3144935"/>
            <a:ext cx="1051530" cy="3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aunchpad">
            <a:extLst>
              <a:ext uri="{FF2B5EF4-FFF2-40B4-BE49-F238E27FC236}">
                <a16:creationId xmlns:a16="http://schemas.microsoft.com/office/drawing/2014/main" id="{90E594BD-A154-0F06-1AC9-D54A88A6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81" y="1062867"/>
            <a:ext cx="1168673" cy="3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aven">
            <a:extLst>
              <a:ext uri="{FF2B5EF4-FFF2-40B4-BE49-F238E27FC236}">
                <a16:creationId xmlns:a16="http://schemas.microsoft.com/office/drawing/2014/main" id="{BC445828-612B-C457-42E0-67A5BA02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78" y="2516625"/>
            <a:ext cx="1203453" cy="3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pm">
            <a:extLst>
              <a:ext uri="{FF2B5EF4-FFF2-40B4-BE49-F238E27FC236}">
                <a16:creationId xmlns:a16="http://schemas.microsoft.com/office/drawing/2014/main" id="{D9EC8EB3-D810-F27A-1B67-073EA400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6" y="2175020"/>
            <a:ext cx="938861" cy="39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opam">
            <a:extLst>
              <a:ext uri="{FF2B5EF4-FFF2-40B4-BE49-F238E27FC236}">
                <a16:creationId xmlns:a16="http://schemas.microsoft.com/office/drawing/2014/main" id="{A0434F6B-B9F3-7981-9D54-2A29DF44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921" y="2486575"/>
            <a:ext cx="446376" cy="4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ckagist">
            <a:extLst>
              <a:ext uri="{FF2B5EF4-FFF2-40B4-BE49-F238E27FC236}">
                <a16:creationId xmlns:a16="http://schemas.microsoft.com/office/drawing/2014/main" id="{4C721BA3-F054-05BF-6A30-3F9FF4F0E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25" y="2007498"/>
            <a:ext cx="1203453" cy="4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agure">
            <a:extLst>
              <a:ext uri="{FF2B5EF4-FFF2-40B4-BE49-F238E27FC236}">
                <a16:creationId xmlns:a16="http://schemas.microsoft.com/office/drawing/2014/main" id="{E8E01F6B-CCE2-100F-E444-B459D1532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79" y="1358096"/>
            <a:ext cx="1311442" cy="38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phabricator">
            <a:extLst>
              <a:ext uri="{FF2B5EF4-FFF2-40B4-BE49-F238E27FC236}">
                <a16:creationId xmlns:a16="http://schemas.microsoft.com/office/drawing/2014/main" id="{4B973F67-8055-6DA7-BD30-E8902DB1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94" y="1975890"/>
            <a:ext cx="1417563" cy="3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pubdev">
            <a:extLst>
              <a:ext uri="{FF2B5EF4-FFF2-40B4-BE49-F238E27FC236}">
                <a16:creationId xmlns:a16="http://schemas.microsoft.com/office/drawing/2014/main" id="{66C27691-0E9C-14A0-468E-96D7D7BD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32" y="1446820"/>
            <a:ext cx="933379" cy="29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pypi">
            <a:extLst>
              <a:ext uri="{FF2B5EF4-FFF2-40B4-BE49-F238E27FC236}">
                <a16:creationId xmlns:a16="http://schemas.microsoft.com/office/drawing/2014/main" id="{E0968CB8-F947-FEAF-2013-F7858966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36" y="2385357"/>
            <a:ext cx="833197" cy="6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ourceforge">
            <a:extLst>
              <a:ext uri="{FF2B5EF4-FFF2-40B4-BE49-F238E27FC236}">
                <a16:creationId xmlns:a16="http://schemas.microsoft.com/office/drawing/2014/main" id="{CCCE8FB5-81A1-7B88-B1F0-1A4F707C5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05" y="882917"/>
            <a:ext cx="1571494" cy="45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gitorious">
            <a:extLst>
              <a:ext uri="{FF2B5EF4-FFF2-40B4-BE49-F238E27FC236}">
                <a16:creationId xmlns:a16="http://schemas.microsoft.com/office/drawing/2014/main" id="{99EEF52A-976D-25B7-C3D5-28A09733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9" y="1021307"/>
            <a:ext cx="1322741" cy="3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googlecode">
            <a:extLst>
              <a:ext uri="{FF2B5EF4-FFF2-40B4-BE49-F238E27FC236}">
                <a16:creationId xmlns:a16="http://schemas.microsoft.com/office/drawing/2014/main" id="{6D6DDB77-6A81-CFB4-AFDF-0F38EFF6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64" y="2714412"/>
            <a:ext cx="1725409" cy="5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bitbucket">
            <a:extLst>
              <a:ext uri="{FF2B5EF4-FFF2-40B4-BE49-F238E27FC236}">
                <a16:creationId xmlns:a16="http://schemas.microsoft.com/office/drawing/2014/main" id="{BB1572B1-8EE1-69B9-528F-29B24A73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519" y="3410101"/>
            <a:ext cx="1045471" cy="3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0AD1FF3B-2522-878D-C137-D33C239FE5A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2421" y="3969319"/>
            <a:ext cx="7429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C8E26F-CB50-4E73-32B8-CEE664086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t="7879" r="14745" b="812"/>
          <a:stretch/>
        </p:blipFill>
        <p:spPr>
          <a:xfrm>
            <a:off x="5494672" y="3544654"/>
            <a:ext cx="3481161" cy="3313346"/>
          </a:xfrm>
          <a:noFill/>
        </p:spPr>
      </p:pic>
      <p:sp>
        <p:nvSpPr>
          <p:cNvPr id="4" name="Rectangle 16">
            <a:extLst>
              <a:ext uri="{FF2B5EF4-FFF2-40B4-BE49-F238E27FC236}">
                <a16:creationId xmlns:a16="http://schemas.microsoft.com/office/drawing/2014/main" id="{E54FB5A3-2AE8-E144-356E-5845C2A1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672" y="2897847"/>
            <a:ext cx="22860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</a:rPr>
              <a:t>Utility Patent network</a:t>
            </a:r>
          </a:p>
          <a:p>
            <a:pPr algn="ctr" eaLnBrk="1" hangingPunct="1"/>
            <a:r>
              <a:rPr lang="en-US" altLang="en-US" sz="1600" dirty="0">
                <a:latin typeface="+mn-lt"/>
              </a:rPr>
              <a:t> 1972-1999</a:t>
            </a:r>
          </a:p>
          <a:p>
            <a:pPr algn="ctr" eaLnBrk="1" hangingPunct="1"/>
            <a:r>
              <a:rPr lang="en-US" altLang="en-US" sz="1600" dirty="0">
                <a:latin typeface="+mn-lt"/>
              </a:rPr>
              <a:t>(3 Million patents)</a:t>
            </a:r>
          </a:p>
        </p:txBody>
      </p:sp>
      <p:pic>
        <p:nvPicPr>
          <p:cNvPr id="1026" name="Picture 2" descr="LINKS Center Social Network Analysis Workshop a Success | News | Gatton  College of Business and Economics">
            <a:extLst>
              <a:ext uri="{FF2B5EF4-FFF2-40B4-BE49-F238E27FC236}">
                <a16:creationId xmlns:a16="http://schemas.microsoft.com/office/drawing/2014/main" id="{2DFF4BBB-4F3D-A16E-A5CC-9A5F7435E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4" y="932732"/>
            <a:ext cx="5219845" cy="41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70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	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D919000-BC6A-8DC3-5723-030557DF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9"/>
          <a:stretch/>
        </p:blipFill>
        <p:spPr>
          <a:xfrm>
            <a:off x="519437" y="787348"/>
            <a:ext cx="6478771" cy="6043022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EF4AEB8F-8490-EB23-0220-FE781D2C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947" y="682286"/>
            <a:ext cx="21708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800" dirty="0">
                <a:latin typeface="+mn-lt"/>
              </a:rPr>
              <a:t>Internet (AS-level)</a:t>
            </a:r>
          </a:p>
        </p:txBody>
      </p:sp>
      <p:sp>
        <p:nvSpPr>
          <p:cNvPr id="8" name="Content Placeholder 23">
            <a:extLst>
              <a:ext uri="{FF2B5EF4-FFF2-40B4-BE49-F238E27FC236}">
                <a16:creationId xmlns:a16="http://schemas.microsoft.com/office/drawing/2014/main" id="{0B1F031C-7E31-D962-F91F-8110728A3C4F}"/>
              </a:ext>
            </a:extLst>
          </p:cNvPr>
          <p:cNvSpPr txBox="1">
            <a:spLocks/>
          </p:cNvSpPr>
          <p:nvPr/>
        </p:nvSpPr>
        <p:spPr>
          <a:xfrm>
            <a:off x="5083252" y="1282531"/>
            <a:ext cx="389258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nodes </a:t>
            </a:r>
            <a:r>
              <a:rPr lang="en-US" sz="1800" i="1" dirty="0"/>
              <a:t>n =</a:t>
            </a:r>
            <a:r>
              <a:rPr lang="en-US" sz="1800" dirty="0"/>
              <a:t> 23,752</a:t>
            </a:r>
            <a:br>
              <a:rPr lang="en-US" sz="1800" dirty="0"/>
            </a:br>
            <a:r>
              <a:rPr lang="en-US" sz="1800" dirty="0"/>
              <a:t>autonomous systems</a:t>
            </a:r>
            <a:br>
              <a:rPr lang="en-US" sz="1800" dirty="0"/>
            </a:br>
            <a:endParaRPr lang="en-US" sz="1800" dirty="0"/>
          </a:p>
          <a:p>
            <a:pPr marL="0" indent="0" algn="r">
              <a:buNone/>
            </a:pPr>
            <a:r>
              <a:rPr lang="en-US" sz="1800" dirty="0"/>
              <a:t>edges </a:t>
            </a:r>
            <a:r>
              <a:rPr lang="en-US" sz="1800" i="1" dirty="0"/>
              <a:t>m =</a:t>
            </a:r>
            <a:r>
              <a:rPr lang="en-US" sz="1800" dirty="0"/>
              <a:t> 58,416 AS links</a:t>
            </a:r>
          </a:p>
        </p:txBody>
      </p:sp>
    </p:spTree>
    <p:extLst>
      <p:ext uri="{BB962C8B-B14F-4D97-AF65-F5344CB8AC3E}">
        <p14:creationId xmlns:p14="http://schemas.microsoft.com/office/powerpoint/2010/main" val="175922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7104A-704A-C7EB-0FFA-8BD93035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711"/>
            <a:ext cx="6527800" cy="517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A2170-4E6D-B355-0792-E4E5056A9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7" y="5811801"/>
            <a:ext cx="1024864" cy="398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DB603-A973-632F-B641-BFA88079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76" y="427974"/>
            <a:ext cx="3237957" cy="4930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4919D-6083-E62C-21E4-660B38E38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276" y="5488840"/>
            <a:ext cx="1725371" cy="7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3" name="Picture 2" descr="Not Quite the Economist - The economics profession: Why are there star  economists?">
            <a:extLst>
              <a:ext uri="{FF2B5EF4-FFF2-40B4-BE49-F238E27FC236}">
                <a16:creationId xmlns:a16="http://schemas.microsoft.com/office/drawing/2014/main" id="{60F83B43-C28F-9CDE-FD09-E1E0B14C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4" y="806824"/>
            <a:ext cx="897393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0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Fellow Travelers Phenomenon?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blipFill>
                <a:blip r:embed="rId3"/>
                <a:stretch>
                  <a:fillRect l="-729" t="-256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50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15309</TotalTime>
  <Words>3173</Words>
  <Application>Microsoft Macintosh PowerPoint</Application>
  <PresentationFormat>On-screen Show (4:3)</PresentationFormat>
  <Paragraphs>427</Paragraphs>
  <Slides>40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VISIO</vt:lpstr>
      <vt:lpstr>Negative curvature in real-world networks</vt:lpstr>
      <vt:lpstr>Why graph networks?</vt:lpstr>
      <vt:lpstr>Graphs are everywhere</vt:lpstr>
      <vt:lpstr>Graphs are everywhere</vt:lpstr>
      <vt:lpstr>Graphs are everywhere</vt:lpstr>
      <vt:lpstr>Graphs are everywhere</vt:lpstr>
      <vt:lpstr>Graphs are everywhere</vt:lpstr>
      <vt:lpstr>What is Fellow Travelers Phenomenon?</vt:lpstr>
      <vt:lpstr>(Interval) Thinness of graphs</vt:lpstr>
      <vt:lpstr>(Interval) Thinness of graphs</vt:lpstr>
      <vt:lpstr>(Interval) Thinness of graphs</vt:lpstr>
      <vt:lpstr>(Interval) Thinness of graphs</vt:lpstr>
      <vt:lpstr>Ex: Protein Interaction Network</vt:lpstr>
      <vt:lpstr>Ex: Other real-world networks with small thinness</vt:lpstr>
      <vt:lpstr>Fellow travelers phenomenon is attributed to the negative curvature of the graph</vt:lpstr>
      <vt:lpstr>Geometric characteristics of real-world networks</vt:lpstr>
      <vt:lpstr>Geometric characteristics of real-world networks</vt:lpstr>
      <vt:lpstr>δ-Hyperbolicity</vt:lpstr>
      <vt:lpstr>δ-Hyperbolicity</vt:lpstr>
      <vt:lpstr>δ-Hyperbolicity</vt:lpstr>
      <vt:lpstr>δ-Hyperbolicity</vt:lpstr>
      <vt:lpstr>Relation of interval thinness to hyperbolicity</vt:lpstr>
      <vt:lpstr>Relation of interval thinness to hyperbolicity</vt:lpstr>
      <vt:lpstr>Relation of interval thinness to hyperbolicity</vt:lpstr>
      <vt:lpstr>Relation of interval thinness to hyperbolicity</vt:lpstr>
      <vt:lpstr>Relation of interval thinness to hyperbolicity</vt:lpstr>
      <vt:lpstr>Relation of interval thinness to hyperbolicity</vt:lpstr>
      <vt:lpstr>How can this geometric information be applied? </vt:lpstr>
      <vt:lpstr>Parameterized complexity/approximation factor</vt:lpstr>
      <vt:lpstr>Parameterized complexity/approximation factor</vt:lpstr>
      <vt:lpstr>Example: eccentricity function and centers</vt:lpstr>
      <vt:lpstr>Computing vertex eccentricities straightforwardly.</vt:lpstr>
      <vt:lpstr>Efficient eccentricity approximation via eccentricity approximating spanning tree</vt:lpstr>
      <vt:lpstr>Efficient eccentricity approximation via eccentricity approximating spanning tree</vt:lpstr>
      <vt:lpstr>Conclusion</vt:lpstr>
      <vt:lpstr>Conclusion and future work</vt:lpstr>
      <vt:lpstr>Vertex pursuit games on graphs: cops vs. robbers</vt:lpstr>
      <vt:lpstr>Network analysis: software ecosystems</vt:lpstr>
      <vt:lpstr>Software Heritage Project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Numbers</dc:title>
  <dc:creator>Heather Guarnera</dc:creator>
  <cp:lastModifiedBy>Heather Guarnera</cp:lastModifiedBy>
  <cp:revision>78</cp:revision>
  <cp:lastPrinted>2021-08-27T16:12:24Z</cp:lastPrinted>
  <dcterms:created xsi:type="dcterms:W3CDTF">2021-08-22T21:24:08Z</dcterms:created>
  <dcterms:modified xsi:type="dcterms:W3CDTF">2025-07-01T14:18:16Z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86e8d42-b9a6-4554-b0cc-98af32c6b0e9_Enabled">
    <vt:lpwstr>true</vt:lpwstr>
  </property>
  <property fmtid="{D5CDD505-2E9C-101B-9397-08002B2CF9AE}" pid="3" name="MSIP_Label_b86e8d42-b9a6-4554-b0cc-98af32c6b0e9_SetDate">
    <vt:lpwstr>2025-07-01T14:18:13Z</vt:lpwstr>
  </property>
  <property fmtid="{D5CDD505-2E9C-101B-9397-08002B2CF9AE}" pid="4" name="MSIP_Label_b86e8d42-b9a6-4554-b0cc-98af32c6b0e9_Method">
    <vt:lpwstr>Standard</vt:lpwstr>
  </property>
  <property fmtid="{D5CDD505-2E9C-101B-9397-08002B2CF9AE}" pid="5" name="MSIP_Label_b86e8d42-b9a6-4554-b0cc-98af32c6b0e9_Name">
    <vt:lpwstr>defa4170-0d19-0005-0004-bc88714345d2</vt:lpwstr>
  </property>
  <property fmtid="{D5CDD505-2E9C-101B-9397-08002B2CF9AE}" pid="6" name="MSIP_Label_b86e8d42-b9a6-4554-b0cc-98af32c6b0e9_SiteId">
    <vt:lpwstr>9ef017d9-7f05-4225-9838-f92cff57b7ab</vt:lpwstr>
  </property>
  <property fmtid="{D5CDD505-2E9C-101B-9397-08002B2CF9AE}" pid="7" name="MSIP_Label_b86e8d42-b9a6-4554-b0cc-98af32c6b0e9_ActionId">
    <vt:lpwstr>e0f77a6e-db88-483e-b458-3dfadd03e9f8</vt:lpwstr>
  </property>
  <property fmtid="{D5CDD505-2E9C-101B-9397-08002B2CF9AE}" pid="8" name="MSIP_Label_b86e8d42-b9a6-4554-b0cc-98af32c6b0e9_ContentBits">
    <vt:lpwstr>0</vt:lpwstr>
  </property>
  <property fmtid="{D5CDD505-2E9C-101B-9397-08002B2CF9AE}" pid="9" name="MSIP_Label_b86e8d42-b9a6-4554-b0cc-98af32c6b0e9_Tag">
    <vt:lpwstr>50, 3, 0, 1</vt:lpwstr>
  </property>
</Properties>
</file>